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4" r:id="rId1"/>
  </p:sldMasterIdLst>
  <p:notesMasterIdLst>
    <p:notesMasterId r:id="rId30"/>
  </p:notesMasterIdLst>
  <p:handoutMasterIdLst>
    <p:handoutMasterId r:id="rId31"/>
  </p:handoutMasterIdLst>
  <p:sldIdLst>
    <p:sldId id="324" r:id="rId2"/>
    <p:sldId id="723" r:id="rId3"/>
    <p:sldId id="724" r:id="rId4"/>
    <p:sldId id="719" r:id="rId5"/>
    <p:sldId id="301" r:id="rId6"/>
    <p:sldId id="303" r:id="rId7"/>
    <p:sldId id="305" r:id="rId8"/>
    <p:sldId id="304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23" r:id="rId17"/>
    <p:sldId id="322" r:id="rId18"/>
    <p:sldId id="315" r:id="rId19"/>
    <p:sldId id="316" r:id="rId20"/>
    <p:sldId id="314" r:id="rId21"/>
    <p:sldId id="720" r:id="rId22"/>
    <p:sldId id="318" r:id="rId23"/>
    <p:sldId id="319" r:id="rId24"/>
    <p:sldId id="321" r:id="rId25"/>
    <p:sldId id="320" r:id="rId26"/>
    <p:sldId id="721" r:id="rId27"/>
    <p:sldId id="722" r:id="rId28"/>
    <p:sldId id="313" r:id="rId29"/>
  </p:sldIdLst>
  <p:sldSz cx="9144000" cy="6858000" type="screen4x3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>
      <p:cViewPr varScale="1">
        <p:scale>
          <a:sx n="118" d="100"/>
          <a:sy n="118" d="100"/>
        </p:scale>
        <p:origin x="140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r>
              <a:rPr lang="en-GB"/>
              <a:t>Introduction to density estimation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r>
              <a:rPr lang="en-GB"/>
              <a:t>29/06/2011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r>
              <a:rPr lang="en-GB"/>
              <a:t>DCL 2011 workshop tutorial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552FFD20-BCA8-4458-BC57-D62C643107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50444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r>
              <a:rPr lang="en-GB"/>
              <a:t>Introduction to density estimation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r>
              <a:rPr lang="en-GB"/>
              <a:t>29/06/2011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r>
              <a:rPr lang="en-GB"/>
              <a:t>DCL 2011 workshop tutorial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D706ED5A-C726-44FF-8B77-B427D8C999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18891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83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6757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5035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048583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4760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4372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9326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0996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7625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057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4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7306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6473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6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0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0287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21/08/2011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Introduction to density estimation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  <p:sldLayoutId id="2147483942" r:id="rId1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oreilly.com/library/view/reproducible-research-and/9781491959534/video245667.html" TargetMode="Externa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ofranca@fc.ul.pt" TargetMode="External"/><Relationship Id="rId2" Type="http://schemas.openxmlformats.org/officeDocument/2006/relationships/hyperlink" Target="mailto:tamarques@fc.ul.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down.org/yihui/rmarkdown/" TargetMode="External"/><Relationship Id="rId2" Type="http://schemas.openxmlformats.org/officeDocument/2006/relationships/hyperlink" Target="https://rmarkdown.rstudio.com/" TargetMode="Externa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bookdown.org/" TargetMode="External"/><Relationship Id="rId4" Type="http://schemas.openxmlformats.org/officeDocument/2006/relationships/hyperlink" Target="https://r4ds.had.co.nz/r-markdown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-project.org/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D9AFD-182A-46E4-B77D-28BA714E7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6248400"/>
            <a:ext cx="6517482" cy="375613"/>
          </a:xfrm>
        </p:spPr>
        <p:txBody>
          <a:bodyPr>
            <a:normAutofit fontScale="90000"/>
          </a:bodyPr>
          <a:lstStyle/>
          <a:p>
            <a:br>
              <a:rPr lang="en-US" sz="1800" dirty="0"/>
            </a:br>
            <a:r>
              <a:rPr lang="en-US" sz="1800" dirty="0" err="1"/>
              <a:t>Semana</a:t>
            </a:r>
            <a:r>
              <a:rPr lang="en-US" sz="1800" dirty="0"/>
              <a:t> 1 – Ecologia Numérica – 16, 18 e 20 </a:t>
            </a:r>
            <a:r>
              <a:rPr lang="en-US" sz="1800" dirty="0" err="1"/>
              <a:t>Setembro</a:t>
            </a:r>
            <a:r>
              <a:rPr lang="en-US" sz="1800" dirty="0"/>
              <a:t> 2019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042448-0697-4B93-96C6-13FF069F4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463" y="1524002"/>
            <a:ext cx="7315200" cy="137159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ECOLOGIA NUMÉRICA</a:t>
            </a:r>
          </a:p>
          <a:p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303664-30DA-4F22-8CBA-34EE609C2ECC}"/>
              </a:ext>
            </a:extLst>
          </p:cNvPr>
          <p:cNvSpPr txBox="1"/>
          <p:nvPr/>
        </p:nvSpPr>
        <p:spPr>
          <a:xfrm>
            <a:off x="1758548" y="3253001"/>
            <a:ext cx="58190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Uma </a:t>
            </a:r>
            <a:r>
              <a:rPr lang="en-US" sz="3200" dirty="0" err="1"/>
              <a:t>introdução</a:t>
            </a:r>
            <a:r>
              <a:rPr lang="en-US" sz="3200" dirty="0"/>
              <a:t> </a:t>
            </a:r>
            <a:r>
              <a:rPr lang="en-US" sz="3200" dirty="0" err="1"/>
              <a:t>ao</a:t>
            </a:r>
            <a:r>
              <a:rPr lang="en-US" sz="3200" dirty="0"/>
              <a:t> R e </a:t>
            </a:r>
            <a:r>
              <a:rPr lang="en-US" sz="3200" dirty="0" err="1"/>
              <a:t>ao</a:t>
            </a:r>
            <a:r>
              <a:rPr lang="en-US" sz="3200" dirty="0"/>
              <a:t> RStudio</a:t>
            </a:r>
          </a:p>
          <a:p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D7AD33-B6D3-4DCB-93F5-602184A986A8}"/>
              </a:ext>
            </a:extLst>
          </p:cNvPr>
          <p:cNvSpPr/>
          <p:nvPr/>
        </p:nvSpPr>
        <p:spPr>
          <a:xfrm>
            <a:off x="3298295" y="4719194"/>
            <a:ext cx="27395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Tiago A. Marques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C07A68-8DCF-4A07-990A-6FD271024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356292"/>
            <a:ext cx="1669891" cy="124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10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335488"/>
            <a:ext cx="7773338" cy="1596177"/>
          </a:xfrm>
        </p:spPr>
        <p:txBody>
          <a:bodyPr/>
          <a:lstStyle/>
          <a:p>
            <a:r>
              <a:rPr lang="pt-PT" dirty="0"/>
              <a:t>4 windows, 4 ways to interact with 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506933" cy="473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371600" y="2096494"/>
            <a:ext cx="990600" cy="304800"/>
          </a:xfrm>
          <a:prstGeom prst="ellipse">
            <a:avLst/>
          </a:prstGeom>
          <a:solidFill>
            <a:schemeClr val="tx2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/>
          </a:p>
        </p:txBody>
      </p:sp>
      <p:sp>
        <p:nvSpPr>
          <p:cNvPr id="8" name="TextBox 7"/>
          <p:cNvSpPr txBox="1"/>
          <p:nvPr/>
        </p:nvSpPr>
        <p:spPr>
          <a:xfrm>
            <a:off x="228600" y="2065351"/>
            <a:ext cx="7620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600" dirty="0"/>
              <a:t>code</a:t>
            </a:r>
          </a:p>
        </p:txBody>
      </p:sp>
      <p:cxnSp>
        <p:nvCxnSpPr>
          <p:cNvPr id="10" name="Elbow Connector 9"/>
          <p:cNvCxnSpPr>
            <a:stCxn id="8" idx="3"/>
            <a:endCxn id="6" idx="2"/>
          </p:cNvCxnSpPr>
          <p:nvPr/>
        </p:nvCxnSpPr>
        <p:spPr>
          <a:xfrm>
            <a:off x="990600" y="2234628"/>
            <a:ext cx="381000" cy="1426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371600" y="3876664"/>
            <a:ext cx="3048000" cy="304800"/>
          </a:xfrm>
          <a:prstGeom prst="ellipse">
            <a:avLst/>
          </a:prstGeom>
          <a:solidFill>
            <a:schemeClr val="tx2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/>
          </a:p>
        </p:txBody>
      </p:sp>
      <p:sp>
        <p:nvSpPr>
          <p:cNvPr id="15" name="TextBox 14"/>
          <p:cNvSpPr txBox="1"/>
          <p:nvPr/>
        </p:nvSpPr>
        <p:spPr>
          <a:xfrm>
            <a:off x="0" y="3845521"/>
            <a:ext cx="11430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600" dirty="0"/>
              <a:t>command line</a:t>
            </a:r>
          </a:p>
        </p:txBody>
      </p:sp>
      <p:cxnSp>
        <p:nvCxnSpPr>
          <p:cNvPr id="16" name="Elbow Connector 15"/>
          <p:cNvCxnSpPr>
            <a:stCxn id="15" idx="3"/>
            <a:endCxn id="14" idx="2"/>
          </p:cNvCxnSpPr>
          <p:nvPr/>
        </p:nvCxnSpPr>
        <p:spPr>
          <a:xfrm flipV="1">
            <a:off x="1143000" y="4029064"/>
            <a:ext cx="228600" cy="10884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191000" y="2097617"/>
            <a:ext cx="990600" cy="304800"/>
          </a:xfrm>
          <a:prstGeom prst="ellipse">
            <a:avLst/>
          </a:prstGeom>
          <a:solidFill>
            <a:schemeClr val="tx2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/>
          </a:p>
        </p:txBody>
      </p:sp>
      <p:sp>
        <p:nvSpPr>
          <p:cNvPr id="24" name="TextBox 23"/>
          <p:cNvSpPr txBox="1"/>
          <p:nvPr/>
        </p:nvSpPr>
        <p:spPr>
          <a:xfrm>
            <a:off x="6172200" y="3276600"/>
            <a:ext cx="1238747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600" dirty="0"/>
              <a:t>workspace</a:t>
            </a:r>
          </a:p>
        </p:txBody>
      </p:sp>
      <p:cxnSp>
        <p:nvCxnSpPr>
          <p:cNvPr id="25" name="Elbow Connector 24"/>
          <p:cNvCxnSpPr>
            <a:stCxn id="24" idx="3"/>
            <a:endCxn id="23" idx="6"/>
          </p:cNvCxnSpPr>
          <p:nvPr/>
        </p:nvCxnSpPr>
        <p:spPr>
          <a:xfrm flipH="1" flipV="1">
            <a:off x="5181600" y="2250017"/>
            <a:ext cx="2229347" cy="1195860"/>
          </a:xfrm>
          <a:prstGeom prst="bentConnector3">
            <a:avLst>
              <a:gd name="adj1" fmla="val -1025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206903" y="3889658"/>
            <a:ext cx="990600" cy="304800"/>
          </a:xfrm>
          <a:prstGeom prst="ellipse">
            <a:avLst/>
          </a:prstGeom>
          <a:solidFill>
            <a:schemeClr val="tx2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/>
          </a:p>
        </p:txBody>
      </p:sp>
      <p:sp>
        <p:nvSpPr>
          <p:cNvPr id="34" name="TextBox 33"/>
          <p:cNvSpPr txBox="1"/>
          <p:nvPr/>
        </p:nvSpPr>
        <p:spPr>
          <a:xfrm>
            <a:off x="6858000" y="4245630"/>
            <a:ext cx="7620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600" dirty="0"/>
              <a:t>plots</a:t>
            </a:r>
          </a:p>
        </p:txBody>
      </p:sp>
      <p:cxnSp>
        <p:nvCxnSpPr>
          <p:cNvPr id="35" name="Elbow Connector 34"/>
          <p:cNvCxnSpPr>
            <a:stCxn id="34" idx="3"/>
          </p:cNvCxnSpPr>
          <p:nvPr/>
        </p:nvCxnSpPr>
        <p:spPr>
          <a:xfrm flipH="1" flipV="1">
            <a:off x="5197504" y="4029065"/>
            <a:ext cx="2422496" cy="385842"/>
          </a:xfrm>
          <a:prstGeom prst="bentConnector3">
            <a:avLst>
              <a:gd name="adj1" fmla="val -943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541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7114244" cy="516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46112"/>
            <a:ext cx="7773338" cy="1596177"/>
          </a:xfrm>
        </p:spPr>
        <p:txBody>
          <a:bodyPr/>
          <a:lstStyle/>
          <a:p>
            <a:r>
              <a:rPr lang="pt-PT" dirty="0"/>
              <a:t>The code and plots tabs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97166" y="1981200"/>
            <a:ext cx="304800" cy="304800"/>
          </a:xfrm>
          <a:prstGeom prst="ellipse">
            <a:avLst/>
          </a:prstGeom>
          <a:solidFill>
            <a:schemeClr val="tx2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TextBox 7"/>
          <p:cNvSpPr txBox="1"/>
          <p:nvPr/>
        </p:nvSpPr>
        <p:spPr>
          <a:xfrm>
            <a:off x="228600" y="2057400"/>
            <a:ext cx="1028700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400" dirty="0"/>
              <a:t>Sends and executes current line or selected text to console</a:t>
            </a:r>
          </a:p>
        </p:txBody>
      </p:sp>
      <p:cxnSp>
        <p:nvCxnSpPr>
          <p:cNvPr id="10" name="Elbow Connector 9"/>
          <p:cNvCxnSpPr>
            <a:stCxn id="8" idx="3"/>
            <a:endCxn id="6" idx="2"/>
          </p:cNvCxnSpPr>
          <p:nvPr/>
        </p:nvCxnSpPr>
        <p:spPr>
          <a:xfrm flipV="1">
            <a:off x="1257300" y="2133600"/>
            <a:ext cx="2339866" cy="831741"/>
          </a:xfrm>
          <a:prstGeom prst="bentConnector3">
            <a:avLst>
              <a:gd name="adj1" fmla="val 50000"/>
            </a:avLst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800600" y="3962400"/>
            <a:ext cx="304800" cy="304800"/>
          </a:xfrm>
          <a:prstGeom prst="ellipse">
            <a:avLst/>
          </a:prstGeom>
          <a:solidFill>
            <a:schemeClr val="tx2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TextBox 26"/>
          <p:cNvSpPr txBox="1"/>
          <p:nvPr/>
        </p:nvSpPr>
        <p:spPr>
          <a:xfrm>
            <a:off x="203579" y="4114800"/>
            <a:ext cx="102870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400" dirty="0"/>
              <a:t>Move back and forth in a figure log</a:t>
            </a:r>
          </a:p>
        </p:txBody>
      </p:sp>
      <p:cxnSp>
        <p:nvCxnSpPr>
          <p:cNvPr id="28" name="Elbow Connector 27"/>
          <p:cNvCxnSpPr>
            <a:stCxn id="27" idx="3"/>
            <a:endCxn id="26" idx="2"/>
          </p:cNvCxnSpPr>
          <p:nvPr/>
        </p:nvCxnSpPr>
        <p:spPr>
          <a:xfrm flipV="1">
            <a:off x="1232279" y="4114800"/>
            <a:ext cx="3568321" cy="477054"/>
          </a:xfrm>
          <a:prstGeom prst="bentConnector3">
            <a:avLst>
              <a:gd name="adj1" fmla="val 50000"/>
            </a:avLst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28600" y="5606085"/>
            <a:ext cx="1028700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400" dirty="0"/>
              <a:t>Export figures as pdf or jpeg</a:t>
            </a:r>
          </a:p>
        </p:txBody>
      </p:sp>
      <p:sp>
        <p:nvSpPr>
          <p:cNvPr id="30" name="Oval 29"/>
          <p:cNvSpPr/>
          <p:nvPr/>
        </p:nvSpPr>
        <p:spPr>
          <a:xfrm>
            <a:off x="5638800" y="3962400"/>
            <a:ext cx="304800" cy="304800"/>
          </a:xfrm>
          <a:prstGeom prst="ellipse">
            <a:avLst/>
          </a:prstGeom>
          <a:solidFill>
            <a:schemeClr val="tx2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1" name="Elbow Connector 30"/>
          <p:cNvCxnSpPr>
            <a:stCxn id="29" idx="3"/>
            <a:endCxn id="30" idx="4"/>
          </p:cNvCxnSpPr>
          <p:nvPr/>
        </p:nvCxnSpPr>
        <p:spPr>
          <a:xfrm flipV="1">
            <a:off x="1257300" y="4267200"/>
            <a:ext cx="4533900" cy="1708217"/>
          </a:xfrm>
          <a:prstGeom prst="bentConnector2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829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7041151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4763" y="-140755"/>
            <a:ext cx="7773338" cy="1596177"/>
          </a:xfrm>
        </p:spPr>
        <p:txBody>
          <a:bodyPr/>
          <a:lstStyle/>
          <a:p>
            <a:r>
              <a:rPr lang="pt-PT" dirty="0"/>
              <a:t>The environment tab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05200" y="2362200"/>
            <a:ext cx="1066800" cy="152400"/>
          </a:xfrm>
          <a:prstGeom prst="ellipse">
            <a:avLst/>
          </a:prstGeom>
          <a:solidFill>
            <a:schemeClr val="tx2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TextBox 7"/>
          <p:cNvSpPr txBox="1"/>
          <p:nvPr/>
        </p:nvSpPr>
        <p:spPr>
          <a:xfrm>
            <a:off x="7772400" y="4432518"/>
            <a:ext cx="1028700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400" dirty="0"/>
              <a:t>Pressing most objects names gives you a preview of what they are</a:t>
            </a:r>
          </a:p>
        </p:txBody>
      </p:sp>
      <p:cxnSp>
        <p:nvCxnSpPr>
          <p:cNvPr id="10" name="Elbow Connector 9"/>
          <p:cNvCxnSpPr>
            <a:stCxn id="8" idx="0"/>
            <a:endCxn id="6" idx="4"/>
          </p:cNvCxnSpPr>
          <p:nvPr/>
        </p:nvCxnSpPr>
        <p:spPr>
          <a:xfrm rot="16200000" flipV="1">
            <a:off x="5203716" y="1349484"/>
            <a:ext cx="1917918" cy="4248150"/>
          </a:xfrm>
          <a:prstGeom prst="bentConnector3">
            <a:avLst>
              <a:gd name="adj1" fmla="val 50000"/>
            </a:avLst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81000" y="2057400"/>
            <a:ext cx="1524000" cy="1752600"/>
          </a:xfrm>
          <a:prstGeom prst="rect">
            <a:avLst/>
          </a:prstGeom>
          <a:solidFill>
            <a:schemeClr val="tx2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2" name="Elbow Connector 21"/>
          <p:cNvCxnSpPr>
            <a:stCxn id="8" idx="1"/>
            <a:endCxn id="13" idx="3"/>
          </p:cNvCxnSpPr>
          <p:nvPr/>
        </p:nvCxnSpPr>
        <p:spPr>
          <a:xfrm rot="10800000">
            <a:off x="1905000" y="2933701"/>
            <a:ext cx="5867400" cy="2406759"/>
          </a:xfrm>
          <a:prstGeom prst="bentConnector3">
            <a:avLst>
              <a:gd name="adj1" fmla="val 78145"/>
            </a:avLst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29400" y="587443"/>
            <a:ext cx="165735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400" dirty="0"/>
              <a:t>Shortcut for data import</a:t>
            </a:r>
          </a:p>
        </p:txBody>
      </p:sp>
      <p:cxnSp>
        <p:nvCxnSpPr>
          <p:cNvPr id="16" name="Elbow Connector 15"/>
          <p:cNvCxnSpPr>
            <a:stCxn id="15" idx="1"/>
            <a:endCxn id="19" idx="6"/>
          </p:cNvCxnSpPr>
          <p:nvPr/>
        </p:nvCxnSpPr>
        <p:spPr>
          <a:xfrm rot="10800000" flipV="1">
            <a:off x="4648200" y="849052"/>
            <a:ext cx="1981200" cy="1208347"/>
          </a:xfrm>
          <a:prstGeom prst="bentConnector3">
            <a:avLst>
              <a:gd name="adj1" fmla="val 50000"/>
            </a:avLst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962400" y="1981200"/>
            <a:ext cx="685800" cy="152400"/>
          </a:xfrm>
          <a:prstGeom prst="ellipse">
            <a:avLst/>
          </a:prstGeom>
          <a:solidFill>
            <a:schemeClr val="tx2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TextBox 23"/>
          <p:cNvSpPr txBox="1"/>
          <p:nvPr/>
        </p:nvSpPr>
        <p:spPr>
          <a:xfrm>
            <a:off x="7648575" y="2195037"/>
            <a:ext cx="1343025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400" dirty="0"/>
              <a:t>Objects available in workspace (+ details)</a:t>
            </a:r>
          </a:p>
        </p:txBody>
      </p:sp>
      <p:sp>
        <p:nvSpPr>
          <p:cNvPr id="23" name="Oval 22"/>
          <p:cNvSpPr/>
          <p:nvPr/>
        </p:nvSpPr>
        <p:spPr>
          <a:xfrm>
            <a:off x="3810000" y="2362200"/>
            <a:ext cx="3505200" cy="571501"/>
          </a:xfrm>
          <a:prstGeom prst="ellipse">
            <a:avLst/>
          </a:prstGeom>
          <a:solidFill>
            <a:schemeClr val="tx2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6" name="Elbow Connector 25"/>
          <p:cNvCxnSpPr>
            <a:stCxn id="24" idx="1"/>
            <a:endCxn id="23" idx="6"/>
          </p:cNvCxnSpPr>
          <p:nvPr/>
        </p:nvCxnSpPr>
        <p:spPr>
          <a:xfrm rot="10800000">
            <a:off x="7315201" y="2647951"/>
            <a:ext cx="333375" cy="24140"/>
          </a:xfrm>
          <a:prstGeom prst="bentConnector3">
            <a:avLst>
              <a:gd name="adj1" fmla="val 50000"/>
            </a:avLst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200400" y="2133600"/>
            <a:ext cx="0" cy="800101"/>
          </a:xfrm>
          <a:prstGeom prst="straightConnector1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2590800" y="1981200"/>
            <a:ext cx="990600" cy="152400"/>
          </a:xfrm>
          <a:prstGeom prst="ellipse">
            <a:avLst/>
          </a:prstGeom>
          <a:solidFill>
            <a:schemeClr val="tx2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2854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81150"/>
            <a:ext cx="7283669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681" y="31794"/>
            <a:ext cx="7773338" cy="1596177"/>
          </a:xfrm>
        </p:spPr>
        <p:txBody>
          <a:bodyPr/>
          <a:lstStyle/>
          <a:p>
            <a:r>
              <a:rPr lang="pt-PT" dirty="0"/>
              <a:t>The packages tab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00400" y="4267200"/>
            <a:ext cx="1066800" cy="152400"/>
          </a:xfrm>
          <a:prstGeom prst="ellipse">
            <a:avLst/>
          </a:prstGeom>
          <a:solidFill>
            <a:schemeClr val="tx2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TextBox 7"/>
          <p:cNvSpPr txBox="1"/>
          <p:nvPr/>
        </p:nvSpPr>
        <p:spPr>
          <a:xfrm>
            <a:off x="7886700" y="3071336"/>
            <a:ext cx="11049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400" dirty="0"/>
              <a:t>an installed package</a:t>
            </a:r>
          </a:p>
        </p:txBody>
      </p:sp>
      <p:cxnSp>
        <p:nvCxnSpPr>
          <p:cNvPr id="10" name="Elbow Connector 9"/>
          <p:cNvCxnSpPr>
            <a:stCxn id="8" idx="1"/>
            <a:endCxn id="6" idx="6"/>
          </p:cNvCxnSpPr>
          <p:nvPr/>
        </p:nvCxnSpPr>
        <p:spPr>
          <a:xfrm rot="10800000" flipV="1">
            <a:off x="4267200" y="3332946"/>
            <a:ext cx="3619500" cy="1010454"/>
          </a:xfrm>
          <a:prstGeom prst="bentConnector3">
            <a:avLst>
              <a:gd name="adj1" fmla="val 38947"/>
            </a:avLst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200400" y="5153025"/>
            <a:ext cx="1066800" cy="152400"/>
          </a:xfrm>
          <a:prstGeom prst="ellipse">
            <a:avLst/>
          </a:prstGeom>
          <a:solidFill>
            <a:schemeClr val="tx2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TextBox 13"/>
          <p:cNvSpPr txBox="1"/>
          <p:nvPr/>
        </p:nvSpPr>
        <p:spPr>
          <a:xfrm>
            <a:off x="7886700" y="4109561"/>
            <a:ext cx="1104900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400" dirty="0"/>
              <a:t>an installed and loaded package</a:t>
            </a:r>
          </a:p>
        </p:txBody>
      </p:sp>
      <p:cxnSp>
        <p:nvCxnSpPr>
          <p:cNvPr id="15" name="Elbow Connector 14"/>
          <p:cNvCxnSpPr>
            <a:stCxn id="14" idx="1"/>
            <a:endCxn id="12" idx="6"/>
          </p:cNvCxnSpPr>
          <p:nvPr/>
        </p:nvCxnSpPr>
        <p:spPr>
          <a:xfrm rot="10800000" flipV="1">
            <a:off x="4267200" y="4478893"/>
            <a:ext cx="3619500" cy="750332"/>
          </a:xfrm>
          <a:prstGeom prst="bentConnector3">
            <a:avLst>
              <a:gd name="adj1" fmla="val 50000"/>
            </a:avLst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581400" y="6019800"/>
            <a:ext cx="472966" cy="152400"/>
          </a:xfrm>
          <a:prstGeom prst="ellipse">
            <a:avLst/>
          </a:prstGeom>
          <a:solidFill>
            <a:schemeClr val="tx2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TextBox 16"/>
          <p:cNvSpPr txBox="1"/>
          <p:nvPr/>
        </p:nvSpPr>
        <p:spPr>
          <a:xfrm>
            <a:off x="7886700" y="5357336"/>
            <a:ext cx="110490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400" dirty="0"/>
              <a:t>click the name for package description</a:t>
            </a:r>
          </a:p>
        </p:txBody>
      </p:sp>
      <p:cxnSp>
        <p:nvCxnSpPr>
          <p:cNvPr id="18" name="Elbow Connector 17"/>
          <p:cNvCxnSpPr>
            <a:stCxn id="17" idx="1"/>
            <a:endCxn id="16" idx="6"/>
          </p:cNvCxnSpPr>
          <p:nvPr/>
        </p:nvCxnSpPr>
        <p:spPr>
          <a:xfrm rot="10800000" flipV="1">
            <a:off x="4054366" y="5834390"/>
            <a:ext cx="3832334" cy="261610"/>
          </a:xfrm>
          <a:prstGeom prst="bentConnector3">
            <a:avLst>
              <a:gd name="adj1" fmla="val 50000"/>
            </a:avLst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200400" y="3962400"/>
            <a:ext cx="1066800" cy="152400"/>
          </a:xfrm>
          <a:prstGeom prst="ellipse">
            <a:avLst/>
          </a:prstGeom>
          <a:solidFill>
            <a:schemeClr val="tx2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TextBox 23"/>
          <p:cNvSpPr txBox="1"/>
          <p:nvPr/>
        </p:nvSpPr>
        <p:spPr>
          <a:xfrm>
            <a:off x="7886700" y="2156936"/>
            <a:ext cx="11049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400" dirty="0"/>
              <a:t>install a package</a:t>
            </a:r>
          </a:p>
        </p:txBody>
      </p:sp>
      <p:cxnSp>
        <p:nvCxnSpPr>
          <p:cNvPr id="25" name="Elbow Connector 24"/>
          <p:cNvCxnSpPr>
            <a:stCxn id="24" idx="1"/>
            <a:endCxn id="23" idx="6"/>
          </p:cNvCxnSpPr>
          <p:nvPr/>
        </p:nvCxnSpPr>
        <p:spPr>
          <a:xfrm rot="10800000" flipV="1">
            <a:off x="4267200" y="2418546"/>
            <a:ext cx="3619500" cy="1620054"/>
          </a:xfrm>
          <a:prstGeom prst="bentConnector3">
            <a:avLst>
              <a:gd name="adj1" fmla="val 50000"/>
            </a:avLst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283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74362"/>
            <a:ext cx="7773338" cy="1596177"/>
          </a:xfrm>
        </p:spPr>
        <p:txBody>
          <a:bodyPr>
            <a:normAutofit/>
          </a:bodyPr>
          <a:lstStyle/>
          <a:p>
            <a:r>
              <a:rPr lang="pt-PT" dirty="0"/>
              <a:t>The history and “windows explorer” tabs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7490117" cy="495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581400" y="4086225"/>
            <a:ext cx="266700" cy="152400"/>
          </a:xfrm>
          <a:prstGeom prst="ellipse">
            <a:avLst/>
          </a:prstGeom>
          <a:solidFill>
            <a:schemeClr val="tx2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extBox 6"/>
          <p:cNvSpPr txBox="1"/>
          <p:nvPr/>
        </p:nvSpPr>
        <p:spPr>
          <a:xfrm>
            <a:off x="7886700" y="4495562"/>
            <a:ext cx="1104900" cy="1600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400" dirty="0"/>
              <a:t>To see the files in your working directory </a:t>
            </a:r>
          </a:p>
          <a:p>
            <a:r>
              <a:rPr lang="pt-PT" sz="1400" dirty="0"/>
              <a:t>(select a file to load or open it)</a:t>
            </a:r>
          </a:p>
        </p:txBody>
      </p:sp>
      <p:cxnSp>
        <p:nvCxnSpPr>
          <p:cNvPr id="8" name="Elbow Connector 7"/>
          <p:cNvCxnSpPr>
            <a:stCxn id="7" idx="1"/>
            <a:endCxn id="6" idx="6"/>
          </p:cNvCxnSpPr>
          <p:nvPr/>
        </p:nvCxnSpPr>
        <p:spPr>
          <a:xfrm rot="10800000">
            <a:off x="3848100" y="4162425"/>
            <a:ext cx="4038600" cy="1133356"/>
          </a:xfrm>
          <a:prstGeom prst="bentConnector3">
            <a:avLst>
              <a:gd name="adj1" fmla="val 50000"/>
            </a:avLst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067175" y="2189857"/>
            <a:ext cx="266700" cy="152400"/>
          </a:xfrm>
          <a:prstGeom prst="ellipse">
            <a:avLst/>
          </a:prstGeom>
          <a:solidFill>
            <a:schemeClr val="tx2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TextBox 11"/>
          <p:cNvSpPr txBox="1"/>
          <p:nvPr/>
        </p:nvSpPr>
        <p:spPr>
          <a:xfrm>
            <a:off x="7886700" y="2057162"/>
            <a:ext cx="1104900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400" dirty="0"/>
              <a:t>The command history (with shortcuts to send commands to source or console)</a:t>
            </a:r>
          </a:p>
        </p:txBody>
      </p:sp>
      <p:cxnSp>
        <p:nvCxnSpPr>
          <p:cNvPr id="13" name="Elbow Connector 12"/>
          <p:cNvCxnSpPr>
            <a:stCxn id="12" idx="1"/>
            <a:endCxn id="11" idx="6"/>
          </p:cNvCxnSpPr>
          <p:nvPr/>
        </p:nvCxnSpPr>
        <p:spPr>
          <a:xfrm rot="10800000">
            <a:off x="4333876" y="2266057"/>
            <a:ext cx="3552825" cy="806768"/>
          </a:xfrm>
          <a:prstGeom prst="bentConnector3">
            <a:avLst>
              <a:gd name="adj1" fmla="val 50000"/>
            </a:avLst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610100" y="2362200"/>
            <a:ext cx="266700" cy="152400"/>
          </a:xfrm>
          <a:prstGeom prst="ellipse">
            <a:avLst/>
          </a:prstGeom>
          <a:solidFill>
            <a:schemeClr val="tx2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5" name="Elbow Connector 14"/>
          <p:cNvCxnSpPr>
            <a:endCxn id="14" idx="6"/>
          </p:cNvCxnSpPr>
          <p:nvPr/>
        </p:nvCxnSpPr>
        <p:spPr>
          <a:xfrm rot="10800000">
            <a:off x="4876801" y="2438400"/>
            <a:ext cx="3009901" cy="1295400"/>
          </a:xfrm>
          <a:prstGeom prst="bentConnector3">
            <a:avLst>
              <a:gd name="adj1" fmla="val 64557"/>
            </a:avLst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076700" y="2362200"/>
            <a:ext cx="266700" cy="152400"/>
          </a:xfrm>
          <a:prstGeom prst="ellipse">
            <a:avLst/>
          </a:prstGeom>
          <a:solidFill>
            <a:schemeClr val="tx2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9" name="Elbow Connector 18"/>
          <p:cNvCxnSpPr>
            <a:endCxn id="18" idx="4"/>
          </p:cNvCxnSpPr>
          <p:nvPr/>
        </p:nvCxnSpPr>
        <p:spPr>
          <a:xfrm rot="10800000">
            <a:off x="4210050" y="2514600"/>
            <a:ext cx="3676652" cy="1447800"/>
          </a:xfrm>
          <a:prstGeom prst="bentConnector2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708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7746124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474" y="-14010"/>
            <a:ext cx="7773338" cy="1596177"/>
          </a:xfrm>
        </p:spPr>
        <p:txBody>
          <a:bodyPr>
            <a:normAutofit/>
          </a:bodyPr>
          <a:lstStyle/>
          <a:p>
            <a:r>
              <a:rPr lang="pt-PT" dirty="0"/>
              <a:t>The help tab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 flipV="1">
            <a:off x="76200" y="6096000"/>
            <a:ext cx="737038" cy="304800"/>
          </a:xfrm>
          <a:prstGeom prst="ellipse">
            <a:avLst/>
          </a:prstGeom>
          <a:solidFill>
            <a:schemeClr val="tx2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extBox 6"/>
          <p:cNvSpPr txBox="1"/>
          <p:nvPr/>
        </p:nvSpPr>
        <p:spPr>
          <a:xfrm>
            <a:off x="7924800" y="2247781"/>
            <a:ext cx="11049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400" dirty="0"/>
              <a:t>If you call for help...</a:t>
            </a:r>
          </a:p>
        </p:txBody>
      </p:sp>
      <p:cxnSp>
        <p:nvCxnSpPr>
          <p:cNvPr id="8" name="Elbow Connector 7"/>
          <p:cNvCxnSpPr>
            <a:stCxn id="7" idx="1"/>
            <a:endCxn id="6" idx="6"/>
          </p:cNvCxnSpPr>
          <p:nvPr/>
        </p:nvCxnSpPr>
        <p:spPr>
          <a:xfrm rot="10800000" flipV="1">
            <a:off x="813238" y="2509390"/>
            <a:ext cx="7111562" cy="3739009"/>
          </a:xfrm>
          <a:prstGeom prst="bentConnector3">
            <a:avLst>
              <a:gd name="adj1" fmla="val 67948"/>
            </a:avLst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flipV="1">
            <a:off x="4267200" y="3048000"/>
            <a:ext cx="482820" cy="152400"/>
          </a:xfrm>
          <a:prstGeom prst="ellipse">
            <a:avLst/>
          </a:prstGeom>
          <a:solidFill>
            <a:schemeClr val="tx2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TextBox 21"/>
          <p:cNvSpPr txBox="1"/>
          <p:nvPr/>
        </p:nvSpPr>
        <p:spPr>
          <a:xfrm>
            <a:off x="7924800" y="3314581"/>
            <a:ext cx="1104900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400" dirty="0"/>
              <a:t>This is where it will show up</a:t>
            </a:r>
          </a:p>
        </p:txBody>
      </p:sp>
      <p:cxnSp>
        <p:nvCxnSpPr>
          <p:cNvPr id="23" name="Elbow Connector 22"/>
          <p:cNvCxnSpPr>
            <a:stCxn id="22" idx="1"/>
            <a:endCxn id="21" idx="6"/>
          </p:cNvCxnSpPr>
          <p:nvPr/>
        </p:nvCxnSpPr>
        <p:spPr>
          <a:xfrm rot="10800000">
            <a:off x="4750020" y="3124201"/>
            <a:ext cx="3174780" cy="559713"/>
          </a:xfrm>
          <a:prstGeom prst="bentConnector3">
            <a:avLst>
              <a:gd name="adj1" fmla="val 50000"/>
            </a:avLst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 flipV="1">
            <a:off x="6248400" y="5181600"/>
            <a:ext cx="737038" cy="304800"/>
          </a:xfrm>
          <a:prstGeom prst="ellipse">
            <a:avLst/>
          </a:prstGeom>
          <a:solidFill>
            <a:schemeClr val="tx2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TextBox 28"/>
          <p:cNvSpPr txBox="1"/>
          <p:nvPr/>
        </p:nvSpPr>
        <p:spPr>
          <a:xfrm>
            <a:off x="7896225" y="4419600"/>
            <a:ext cx="110490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400" dirty="0"/>
              <a:t>With hyperlinks for easy navigation</a:t>
            </a:r>
          </a:p>
        </p:txBody>
      </p:sp>
      <p:cxnSp>
        <p:nvCxnSpPr>
          <p:cNvPr id="30" name="Elbow Connector 29"/>
          <p:cNvCxnSpPr>
            <a:stCxn id="29" idx="1"/>
            <a:endCxn id="28" idx="6"/>
          </p:cNvCxnSpPr>
          <p:nvPr/>
        </p:nvCxnSpPr>
        <p:spPr>
          <a:xfrm rot="10800000" flipV="1">
            <a:off x="6985439" y="4896654"/>
            <a:ext cx="910787" cy="437346"/>
          </a:xfrm>
          <a:prstGeom prst="bentConnector3">
            <a:avLst>
              <a:gd name="adj1" fmla="val 50000"/>
            </a:avLst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683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D1A9F-3C7D-480F-B14D-FE1CE0C0B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HAS AMAZING (ENDLESS) </a:t>
            </a:r>
            <a:br>
              <a:rPr lang="en-US" dirty="0"/>
            </a:br>
            <a:r>
              <a:rPr lang="en-US" dirty="0"/>
              <a:t>ONLINE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4E462-4793-42FE-85EF-E7DBA1A1D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1681E-C3FC-4574-863C-3941AF83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1FA02B-928C-4741-BBB4-67AF625FB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6396"/>
            <a:ext cx="9144000" cy="44649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B9DF22-61B1-44F4-A1E3-440398FD8CC6}"/>
              </a:ext>
            </a:extLst>
          </p:cNvPr>
          <p:cNvSpPr txBox="1"/>
          <p:nvPr/>
        </p:nvSpPr>
        <p:spPr>
          <a:xfrm>
            <a:off x="228600" y="5162124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I have added a few cheat sheets (“</a:t>
            </a:r>
            <a:r>
              <a:rPr lang="en-US" dirty="0" err="1"/>
              <a:t>cábulas</a:t>
            </a:r>
            <a:r>
              <a:rPr lang="en-US" dirty="0"/>
              <a:t>”) in Fenix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90CD426-0F5E-44E5-A10B-F7D9928314B7}"/>
              </a:ext>
            </a:extLst>
          </p:cNvPr>
          <p:cNvCxnSpPr/>
          <p:nvPr/>
        </p:nvCxnSpPr>
        <p:spPr>
          <a:xfrm flipV="1">
            <a:off x="1219200" y="4267200"/>
            <a:ext cx="0" cy="762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2B4CFD3-C694-4BE9-8748-0C2DABD8A783}"/>
              </a:ext>
            </a:extLst>
          </p:cNvPr>
          <p:cNvCxnSpPr/>
          <p:nvPr/>
        </p:nvCxnSpPr>
        <p:spPr>
          <a:xfrm>
            <a:off x="2209800" y="5486400"/>
            <a:ext cx="10668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664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18E9A-7685-4111-BF73-0D706ADB2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DB0131-0A9D-4AC9-98DF-EBB86399E8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58566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/>
              <a:t>R </a:t>
            </a:r>
            <a:r>
              <a:rPr lang="pt-PT" dirty="0" err="1"/>
              <a:t>Markdown</a:t>
            </a:r>
            <a:r>
              <a:rPr lang="pt-PT" dirty="0"/>
              <a:t> </a:t>
            </a:r>
            <a:br>
              <a:rPr lang="pt-PT" dirty="0"/>
            </a:br>
            <a:r>
              <a:rPr lang="pt-PT" dirty="0" err="1"/>
              <a:t>and</a:t>
            </a:r>
            <a:r>
              <a:rPr lang="pt-PT" dirty="0"/>
              <a:t> </a:t>
            </a:r>
            <a:br>
              <a:rPr lang="pt-PT" dirty="0"/>
            </a:br>
            <a:r>
              <a:rPr lang="pt-PT" dirty="0" err="1"/>
              <a:t>Dynamic</a:t>
            </a:r>
            <a:r>
              <a:rPr lang="pt-PT" dirty="0"/>
              <a:t> </a:t>
            </a:r>
            <a:r>
              <a:rPr lang="pt-PT" dirty="0" err="1"/>
              <a:t>Reports</a:t>
            </a:r>
            <a:endParaRPr lang="pt-P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C134BF-3569-4CEB-920A-53EC8C06B7F5}"/>
              </a:ext>
            </a:extLst>
          </p:cNvPr>
          <p:cNvSpPr/>
          <p:nvPr/>
        </p:nvSpPr>
        <p:spPr>
          <a:xfrm>
            <a:off x="838200" y="64770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https://www.oreilly.com/library/view/reproducible-research-and/9781491959534/video245667.html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B2B278-5058-4954-990E-8D6D770C1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3" y="1654004"/>
            <a:ext cx="9144000" cy="441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32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A73E90-EAF0-4D11-A4AA-87EF446D0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9700"/>
            <a:ext cx="9144000" cy="51435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0AB741D-FB6D-41E5-BC2F-EA99EA74B457}"/>
              </a:ext>
            </a:extLst>
          </p:cNvPr>
          <p:cNvSpPr/>
          <p:nvPr/>
        </p:nvSpPr>
        <p:spPr>
          <a:xfrm>
            <a:off x="1905000" y="2133600"/>
            <a:ext cx="1828800" cy="152400"/>
          </a:xfrm>
          <a:prstGeom prst="roundRect">
            <a:avLst/>
          </a:prstGeom>
          <a:solidFill>
            <a:schemeClr val="accent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8065A5-5135-4181-9E37-7567ACD817BD}"/>
              </a:ext>
            </a:extLst>
          </p:cNvPr>
          <p:cNvSpPr txBox="1"/>
          <p:nvPr/>
        </p:nvSpPr>
        <p:spPr>
          <a:xfrm>
            <a:off x="1524000" y="5334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VAMOS CRIAR UM RELATÓRIO DINÂMICO</a:t>
            </a:r>
          </a:p>
        </p:txBody>
      </p:sp>
    </p:spTree>
    <p:extLst>
      <p:ext uri="{BB962C8B-B14F-4D97-AF65-F5344CB8AC3E}">
        <p14:creationId xmlns:p14="http://schemas.microsoft.com/office/powerpoint/2010/main" val="3061899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BE4C4-E958-4948-90C5-1F899CDF4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44232-3D21-4489-A7BB-634D77FF7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DF631-031B-46BF-AE27-DF4F62736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FCEE33-3BDE-4D71-A811-0FD8D49FE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0201" y="64698"/>
            <a:ext cx="12463097" cy="679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90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0B8DF-EAC9-4160-A773-8408B05E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20" y="152400"/>
            <a:ext cx="7773338" cy="1596177"/>
          </a:xfrm>
        </p:spPr>
        <p:txBody>
          <a:bodyPr/>
          <a:lstStyle/>
          <a:p>
            <a:r>
              <a:rPr lang="en-US" dirty="0" err="1"/>
              <a:t>Contactos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ECCC8-5BB9-4D15-8A05-A57C203F74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9219" y="1905000"/>
            <a:ext cx="4172781" cy="3978276"/>
          </a:xfrm>
        </p:spPr>
        <p:txBody>
          <a:bodyPr/>
          <a:lstStyle/>
          <a:p>
            <a:pPr lvl="1"/>
            <a:r>
              <a:rPr lang="en-US" dirty="0"/>
              <a:t>Tiago Marques</a:t>
            </a:r>
          </a:p>
          <a:p>
            <a:pPr lvl="2"/>
            <a:r>
              <a:rPr lang="en-US" dirty="0">
                <a:hlinkClick r:id="rId2"/>
              </a:rPr>
              <a:t>tamarques@fc.ul.pt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Susana França</a:t>
            </a:r>
          </a:p>
          <a:p>
            <a:pPr lvl="2"/>
            <a:r>
              <a:rPr lang="pt-BR" dirty="0">
                <a:hlinkClick r:id="rId3"/>
              </a:rPr>
              <a:t>sofranca@fc.ul.pt</a:t>
            </a:r>
            <a:endParaRPr lang="pt-BR" dirty="0"/>
          </a:p>
          <a:p>
            <a:pPr lvl="2"/>
            <a:endParaRPr lang="en-US" dirty="0"/>
          </a:p>
          <a:p>
            <a:pPr marL="914400" lvl="2" indent="0">
              <a:buNone/>
            </a:pPr>
            <a:r>
              <a:rPr lang="en-US" dirty="0" err="1"/>
              <a:t>Mais</a:t>
            </a:r>
            <a:r>
              <a:rPr lang="en-US" dirty="0"/>
              <a:t> Informação: </a:t>
            </a:r>
          </a:p>
          <a:p>
            <a:pPr marL="914400" lvl="2" indent="0">
              <a:buNone/>
            </a:pPr>
            <a:r>
              <a:rPr lang="en-US" dirty="0" err="1"/>
              <a:t>venham</a:t>
            </a:r>
            <a:r>
              <a:rPr lang="en-US" dirty="0"/>
              <a:t> à aula </a:t>
            </a:r>
          </a:p>
          <a:p>
            <a:pPr marL="914400" lvl="2" indent="0">
              <a:buNone/>
            </a:pPr>
            <a:r>
              <a:rPr lang="en-US" dirty="0"/>
              <a:t>de </a:t>
            </a:r>
            <a:r>
              <a:rPr lang="en-US" dirty="0" err="1"/>
              <a:t>apresentação</a:t>
            </a:r>
            <a:r>
              <a:rPr lang="en-US" dirty="0"/>
              <a:t>… </a:t>
            </a:r>
          </a:p>
          <a:p>
            <a:pPr marL="914400" lvl="2" indent="0">
              <a:buNone/>
            </a:pPr>
            <a:r>
              <a:rPr lang="en-US" b="1" dirty="0" err="1">
                <a:solidFill>
                  <a:srgbClr val="92D050"/>
                </a:solidFill>
              </a:rPr>
              <a:t>amanhã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96CDC-2C82-42BD-9D57-667F22BE5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17D33A-E3E2-4DA8-86E6-AB11A02ED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1600200"/>
            <a:ext cx="4710112" cy="4140758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E4A05F1-061B-4854-AABA-CE8D4AD7C036}"/>
              </a:ext>
            </a:extLst>
          </p:cNvPr>
          <p:cNvSpPr/>
          <p:nvPr/>
        </p:nvSpPr>
        <p:spPr>
          <a:xfrm>
            <a:off x="3108016" y="2041216"/>
            <a:ext cx="914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32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FCB611-477B-4338-BF57-4CF1A18ED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495856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073C747-1020-4BAF-8BD3-B841DD0951A5}"/>
              </a:ext>
            </a:extLst>
          </p:cNvPr>
          <p:cNvSpPr txBox="1">
            <a:spLocks/>
          </p:cNvSpPr>
          <p:nvPr/>
        </p:nvSpPr>
        <p:spPr>
          <a:xfrm>
            <a:off x="714474" y="-14010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/>
              <a:t>R </a:t>
            </a:r>
            <a:r>
              <a:rPr lang="pt-PT" dirty="0" err="1"/>
              <a:t>Markdown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Dynamic</a:t>
            </a:r>
            <a:r>
              <a:rPr lang="pt-PT" dirty="0"/>
              <a:t> </a:t>
            </a:r>
            <a:r>
              <a:rPr lang="pt-PT" dirty="0" err="1"/>
              <a:t>Reports</a:t>
            </a:r>
            <a:endParaRPr lang="pt-PT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0AB741D-FB6D-41E5-BC2F-EA99EA74B457}"/>
              </a:ext>
            </a:extLst>
          </p:cNvPr>
          <p:cNvSpPr/>
          <p:nvPr/>
        </p:nvSpPr>
        <p:spPr>
          <a:xfrm>
            <a:off x="1066800" y="2000250"/>
            <a:ext cx="457200" cy="152400"/>
          </a:xfrm>
          <a:prstGeom prst="round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ADD494-D45A-4672-A81B-F42D7A8CF6F0}"/>
              </a:ext>
            </a:extLst>
          </p:cNvPr>
          <p:cNvSpPr/>
          <p:nvPr/>
        </p:nvSpPr>
        <p:spPr>
          <a:xfrm>
            <a:off x="228600" y="2857500"/>
            <a:ext cx="2362200" cy="381000"/>
          </a:xfrm>
          <a:prstGeom prst="round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A0814D3-98F0-4C62-ACF6-1518E5EEE1C4}"/>
              </a:ext>
            </a:extLst>
          </p:cNvPr>
          <p:cNvCxnSpPr>
            <a:stCxn id="8" idx="3"/>
          </p:cNvCxnSpPr>
          <p:nvPr/>
        </p:nvCxnSpPr>
        <p:spPr>
          <a:xfrm flipV="1">
            <a:off x="2590800" y="1524000"/>
            <a:ext cx="1600200" cy="15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31D0560-7334-4B16-83C1-090511FCC436}"/>
              </a:ext>
            </a:extLst>
          </p:cNvPr>
          <p:cNvSpPr txBox="1"/>
          <p:nvPr/>
        </p:nvSpPr>
        <p:spPr>
          <a:xfrm>
            <a:off x="4267199" y="1219200"/>
            <a:ext cx="3782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tocar</a:t>
            </a:r>
            <a:r>
              <a:rPr lang="en-US" dirty="0"/>
              <a:t> </a:t>
            </a:r>
            <a:r>
              <a:rPr lang="en-US" dirty="0" err="1"/>
              <a:t>neste</a:t>
            </a:r>
            <a:r>
              <a:rPr lang="en-US" dirty="0"/>
              <a:t> “code </a:t>
            </a:r>
            <a:r>
              <a:rPr lang="en-US" dirty="0" err="1"/>
              <a:t>chunck</a:t>
            </a:r>
            <a:r>
              <a:rPr lang="en-US" dirty="0"/>
              <a:t>”!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BD518F4-43BC-4A4C-B85C-5D0B6CC1E4C2}"/>
              </a:ext>
            </a:extLst>
          </p:cNvPr>
          <p:cNvSpPr/>
          <p:nvPr/>
        </p:nvSpPr>
        <p:spPr>
          <a:xfrm>
            <a:off x="1219200" y="2152650"/>
            <a:ext cx="457200" cy="152400"/>
          </a:xfrm>
          <a:prstGeom prst="round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48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0AB29-5FEA-4C4A-B2D5-B669F84BD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1151917"/>
            <a:ext cx="7773338" cy="159617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E10B3-38A0-41EB-A0A0-80B90777A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31" y="2900493"/>
            <a:ext cx="7773339" cy="342410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8DCE3-8844-42F6-AE49-55803BFA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5509" y="6416675"/>
            <a:ext cx="573161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FE002-EA19-4128-AFE8-14EB723AD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649"/>
            <a:ext cx="9144000" cy="5143500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327E83D-FF7D-4BA1-840D-4AF09EEAA981}"/>
              </a:ext>
            </a:extLst>
          </p:cNvPr>
          <p:cNvSpPr txBox="1">
            <a:spLocks/>
          </p:cNvSpPr>
          <p:nvPr/>
        </p:nvSpPr>
        <p:spPr>
          <a:xfrm>
            <a:off x="7239000" y="6332773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1CF5970-8AAB-45ED-8117-9723A83E73B5}"/>
              </a:ext>
            </a:extLst>
          </p:cNvPr>
          <p:cNvSpPr/>
          <p:nvPr/>
        </p:nvSpPr>
        <p:spPr>
          <a:xfrm>
            <a:off x="2822479" y="4038599"/>
            <a:ext cx="457200" cy="152400"/>
          </a:xfrm>
          <a:prstGeom prst="round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9D91831-BF34-47A5-A5AD-069136E1DEA0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3279679" y="4114799"/>
            <a:ext cx="3384696" cy="1223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B9BB165-65D0-41BB-89A1-4C997558C745}"/>
              </a:ext>
            </a:extLst>
          </p:cNvPr>
          <p:cNvSpPr txBox="1"/>
          <p:nvPr/>
        </p:nvSpPr>
        <p:spPr>
          <a:xfrm>
            <a:off x="6664375" y="4737742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Para </a:t>
            </a:r>
            <a:r>
              <a:rPr lang="en-US" dirty="0" err="1"/>
              <a:t>poderem</a:t>
            </a:r>
            <a:r>
              <a:rPr lang="en-US" dirty="0"/>
              <a:t> </a:t>
            </a:r>
            <a:r>
              <a:rPr lang="en-US" dirty="0" err="1"/>
              <a:t>usar</a:t>
            </a:r>
            <a:r>
              <a:rPr lang="en-US" dirty="0"/>
              <a:t> </a:t>
            </a:r>
            <a:r>
              <a:rPr lang="en-US" dirty="0" err="1"/>
              <a:t>caracteres</a:t>
            </a:r>
            <a:r>
              <a:rPr lang="en-US" dirty="0"/>
              <a:t> </a:t>
            </a:r>
            <a:r>
              <a:rPr lang="en-US" dirty="0" err="1"/>
              <a:t>portugueses</a:t>
            </a:r>
            <a:r>
              <a:rPr lang="en-US" dirty="0"/>
              <a:t> (</a:t>
            </a:r>
            <a:r>
              <a:rPr lang="en-US" dirty="0" err="1"/>
              <a:t>tipo</a:t>
            </a:r>
            <a:r>
              <a:rPr lang="en-US" dirty="0"/>
              <a:t> ~,</a:t>
            </a:r>
            <a:r>
              <a:rPr lang="en-US" dirty="0" err="1"/>
              <a:t>ç,õ</a:t>
            </a:r>
            <a:r>
              <a:rPr lang="en-US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9EE5EC-2ED5-4266-9AAB-1B28DDE19CEA}"/>
              </a:ext>
            </a:extLst>
          </p:cNvPr>
          <p:cNvSpPr txBox="1"/>
          <p:nvPr/>
        </p:nvSpPr>
        <p:spPr>
          <a:xfrm>
            <a:off x="2802320" y="4929349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7D0A759-3655-4B6A-ADB9-FC498065E9E7}"/>
              </a:ext>
            </a:extLst>
          </p:cNvPr>
          <p:cNvCxnSpPr>
            <a:cxnSpLocks/>
            <a:stCxn id="10" idx="2"/>
            <a:endCxn id="9" idx="1"/>
          </p:cNvCxnSpPr>
          <p:nvPr/>
        </p:nvCxnSpPr>
        <p:spPr>
          <a:xfrm>
            <a:off x="3049970" y="5298681"/>
            <a:ext cx="3614405" cy="39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AA16807-7E43-48E1-8D5C-16686103EAC8}"/>
              </a:ext>
            </a:extLst>
          </p:cNvPr>
          <p:cNvSpPr/>
          <p:nvPr/>
        </p:nvSpPr>
        <p:spPr>
          <a:xfrm>
            <a:off x="236012" y="2285999"/>
            <a:ext cx="1059388" cy="152400"/>
          </a:xfrm>
          <a:prstGeom prst="round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2057E9-3198-4C04-9CE3-05C0A724379C}"/>
              </a:ext>
            </a:extLst>
          </p:cNvPr>
          <p:cNvSpPr txBox="1"/>
          <p:nvPr/>
        </p:nvSpPr>
        <p:spPr>
          <a:xfrm>
            <a:off x="381000" y="323851"/>
            <a:ext cx="807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Caracteres</a:t>
            </a:r>
            <a:r>
              <a:rPr lang="en-US" dirty="0"/>
              <a:t> </a:t>
            </a:r>
            <a:r>
              <a:rPr lang="en-US" dirty="0" err="1"/>
              <a:t>portugueses</a:t>
            </a:r>
            <a:r>
              <a:rPr lang="en-US" dirty="0"/>
              <a:t> (</a:t>
            </a:r>
            <a:r>
              <a:rPr lang="en-US" dirty="0" err="1"/>
              <a:t>acentos</a:t>
            </a:r>
            <a:r>
              <a:rPr lang="en-US" dirty="0"/>
              <a:t>, </a:t>
            </a:r>
            <a:r>
              <a:rPr lang="en-US" dirty="0" err="1"/>
              <a:t>cedilhas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 </a:t>
            </a:r>
            <a:r>
              <a:rPr lang="en-US" dirty="0" err="1"/>
              <a:t>desformatados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0599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BE6B-025F-4F92-84E4-17A1198ED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94A85-A95D-46A6-9257-279BA5268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C3356-A504-42D4-93A4-47E0533A6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20373-A18C-4499-B8AB-836C5A417E6B}"/>
              </a:ext>
            </a:extLst>
          </p:cNvPr>
          <p:cNvSpPr txBox="1"/>
          <p:nvPr/>
        </p:nvSpPr>
        <p:spPr>
          <a:xfrm>
            <a:off x="685331" y="6096000"/>
            <a:ext cx="3200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Definir</a:t>
            </a:r>
            <a:r>
              <a:rPr lang="en-US" dirty="0"/>
              <a:t> o </a:t>
            </a:r>
            <a:r>
              <a:rPr lang="en-US" dirty="0" err="1"/>
              <a:t>nome</a:t>
            </a:r>
            <a:r>
              <a:rPr lang="en-US" dirty="0"/>
              <a:t> e </a:t>
            </a:r>
            <a:r>
              <a:rPr lang="en-US" dirty="0" err="1"/>
              <a:t>onde</a:t>
            </a:r>
            <a:r>
              <a:rPr lang="en-US" dirty="0"/>
              <a:t> </a:t>
            </a:r>
            <a:r>
              <a:rPr lang="en-US" dirty="0" err="1"/>
              <a:t>querem</a:t>
            </a:r>
            <a:r>
              <a:rPr lang="en-US" dirty="0"/>
              <a:t> </a:t>
            </a:r>
            <a:r>
              <a:rPr lang="en-US" dirty="0" err="1"/>
              <a:t>guardar</a:t>
            </a:r>
            <a:r>
              <a:rPr lang="en-US" dirty="0"/>
              <a:t> o </a:t>
            </a:r>
            <a:r>
              <a:rPr lang="en-US" dirty="0" err="1"/>
              <a:t>vosso</a:t>
            </a:r>
            <a:r>
              <a:rPr lang="en-US" dirty="0"/>
              <a:t> </a:t>
            </a:r>
            <a:r>
              <a:rPr lang="en-US" dirty="0" err="1"/>
              <a:t>relatório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D980DC-E6CB-4243-8192-22B2FC7A0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6034"/>
            <a:ext cx="9144000" cy="496593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46F0431-E86E-4D35-883A-2F6EFB99C300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2285766" y="4419600"/>
            <a:ext cx="1219434" cy="167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722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CE4D6-EC36-445F-931F-15CB89C64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B6D6E-8AD2-4869-A746-A31C157AB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2A6DD-E2B2-4366-B38E-CEB66954E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9C02FB-442A-44E1-8585-7C69B17D4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849"/>
            <a:ext cx="9144000" cy="49607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EC83E3-4503-4099-B6D1-19A234D09C29}"/>
              </a:ext>
            </a:extLst>
          </p:cNvPr>
          <p:cNvSpPr txBox="1"/>
          <p:nvPr/>
        </p:nvSpPr>
        <p:spPr>
          <a:xfrm>
            <a:off x="76200" y="5579269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ele</a:t>
            </a:r>
            <a:r>
              <a:rPr lang="en-US" dirty="0"/>
              <a:t>! O </a:t>
            </a:r>
            <a:r>
              <a:rPr lang="en-US" dirty="0" err="1"/>
              <a:t>vosso</a:t>
            </a:r>
            <a:r>
              <a:rPr lang="en-US" dirty="0"/>
              <a:t> </a:t>
            </a:r>
            <a:r>
              <a:rPr lang="en-US" dirty="0" err="1"/>
              <a:t>primeiro</a:t>
            </a:r>
            <a:r>
              <a:rPr lang="en-US" dirty="0"/>
              <a:t> HTML </a:t>
            </a:r>
            <a:r>
              <a:rPr lang="en-US" dirty="0" err="1"/>
              <a:t>criado</a:t>
            </a:r>
            <a:r>
              <a:rPr lang="en-US" dirty="0"/>
              <a:t> </a:t>
            </a:r>
            <a:r>
              <a:rPr lang="en-US" dirty="0" err="1"/>
              <a:t>automaticamente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compilarem</a:t>
            </a:r>
            <a:r>
              <a:rPr lang="en-US" dirty="0"/>
              <a:t> o </a:t>
            </a:r>
            <a:r>
              <a:rPr lang="en-US" dirty="0" err="1"/>
              <a:t>ficheiro</a:t>
            </a:r>
            <a:r>
              <a:rPr lang="en-US" dirty="0"/>
              <a:t> </a:t>
            </a:r>
            <a:r>
              <a:rPr lang="en-US" dirty="0" err="1"/>
              <a:t>omeurelatorio.Rmd</a:t>
            </a:r>
            <a:r>
              <a:rPr lang="en-US" dirty="0"/>
              <a:t>. Na </a:t>
            </a:r>
            <a:r>
              <a:rPr lang="en-US" dirty="0" err="1"/>
              <a:t>realidade</a:t>
            </a:r>
            <a:r>
              <a:rPr lang="en-US" dirty="0"/>
              <a:t>, é </a:t>
            </a:r>
            <a:r>
              <a:rPr lang="en-US" dirty="0" err="1"/>
              <a:t>possivel</a:t>
            </a:r>
            <a:r>
              <a:rPr lang="en-US" dirty="0"/>
              <a:t> </a:t>
            </a:r>
            <a:r>
              <a:rPr lang="en-US" dirty="0" err="1"/>
              <a:t>criar</a:t>
            </a:r>
            <a:r>
              <a:rPr lang="en-US" dirty="0"/>
              <a:t> outputs </a:t>
            </a:r>
            <a:r>
              <a:rPr lang="en-US" dirty="0" err="1"/>
              <a:t>em</a:t>
            </a:r>
            <a:r>
              <a:rPr lang="en-US" dirty="0"/>
              <a:t> pdf e word (mas o pdf </a:t>
            </a:r>
            <a:r>
              <a:rPr lang="en-US" dirty="0" err="1"/>
              <a:t>implica</a:t>
            </a:r>
            <a:r>
              <a:rPr lang="en-US" dirty="0"/>
              <a:t> software </a:t>
            </a:r>
            <a:r>
              <a:rPr lang="en-US" dirty="0" err="1"/>
              <a:t>adicional</a:t>
            </a:r>
            <a:r>
              <a:rPr lang="en-US" dirty="0"/>
              <a:t> – latex - e o word </a:t>
            </a:r>
            <a:r>
              <a:rPr lang="en-US" dirty="0" err="1"/>
              <a:t>às</a:t>
            </a:r>
            <a:r>
              <a:rPr lang="en-US" dirty="0"/>
              <a:t> </a:t>
            </a:r>
            <a:r>
              <a:rPr lang="en-US" dirty="0" err="1"/>
              <a:t>vezes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corre</a:t>
            </a:r>
            <a:r>
              <a:rPr lang="en-US" dirty="0"/>
              <a:t> </a:t>
            </a:r>
            <a:r>
              <a:rPr lang="en-US" dirty="0" err="1"/>
              <a:t>bem</a:t>
            </a:r>
            <a:r>
              <a:rPr lang="en-US" dirty="0"/>
              <a:t> – </a:t>
            </a:r>
            <a:r>
              <a:rPr lang="en-US" dirty="0" err="1"/>
              <a:t>usar</a:t>
            </a:r>
            <a:r>
              <a:rPr lang="en-US" dirty="0"/>
              <a:t> por </a:t>
            </a:r>
            <a:r>
              <a:rPr lang="en-US" dirty="0" err="1"/>
              <a:t>vossa</a:t>
            </a:r>
            <a:r>
              <a:rPr lang="en-US" dirty="0"/>
              <a:t> </a:t>
            </a:r>
            <a:r>
              <a:rPr lang="en-US" dirty="0" err="1"/>
              <a:t>conta</a:t>
            </a:r>
            <a:r>
              <a:rPr lang="en-US" dirty="0"/>
              <a:t> e </a:t>
            </a:r>
            <a:r>
              <a:rPr lang="en-US" dirty="0" err="1"/>
              <a:t>risco</a:t>
            </a:r>
            <a:r>
              <a:rPr lang="en-US" dirty="0"/>
              <a:t>!)  </a:t>
            </a:r>
          </a:p>
        </p:txBody>
      </p:sp>
    </p:spTree>
    <p:extLst>
      <p:ext uri="{BB962C8B-B14F-4D97-AF65-F5344CB8AC3E}">
        <p14:creationId xmlns:p14="http://schemas.microsoft.com/office/powerpoint/2010/main" val="3872038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C0642-0A98-456B-B533-5240E35A6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756E1-DDC9-4EDE-8020-EA58D21C4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8E7E9-7D01-4D1E-8F92-6F8248376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327422-E579-42FD-AA8B-0B2B64136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94800" y="893763"/>
            <a:ext cx="18389600" cy="517207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871D70B-5368-4E3F-875B-1F3BAF6AADA9}"/>
              </a:ext>
            </a:extLst>
          </p:cNvPr>
          <p:cNvCxnSpPr/>
          <p:nvPr/>
        </p:nvCxnSpPr>
        <p:spPr>
          <a:xfrm flipV="1">
            <a:off x="1600200" y="298941"/>
            <a:ext cx="15240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11ECC5B-2B97-48F3-9143-D9E8C94A85D1}"/>
              </a:ext>
            </a:extLst>
          </p:cNvPr>
          <p:cNvSpPr txBox="1"/>
          <p:nvPr/>
        </p:nvSpPr>
        <p:spPr>
          <a:xfrm>
            <a:off x="3200400" y="152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Como </a:t>
            </a:r>
            <a:r>
              <a:rPr lang="en-US" dirty="0" err="1"/>
              <a:t>inserir</a:t>
            </a:r>
            <a:r>
              <a:rPr lang="en-US" dirty="0"/>
              <a:t> um novo “code </a:t>
            </a:r>
            <a:r>
              <a:rPr lang="en-US" dirty="0" err="1"/>
              <a:t>chunck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1258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EF610-A361-4C16-ABB9-672355E3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39" y="0"/>
            <a:ext cx="7773338" cy="1596177"/>
          </a:xfrm>
        </p:spPr>
        <p:txBody>
          <a:bodyPr/>
          <a:lstStyle/>
          <a:p>
            <a:r>
              <a:rPr lang="en-US" dirty="0"/>
              <a:t>IMPORTANTE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B95C4-BDDA-4B69-A8DA-13B696F72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B63CD8-588F-412F-A090-C4615D57A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7125"/>
            <a:ext cx="9144000" cy="49637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B8B755-B80B-4DA0-8A15-510590424DE9}"/>
              </a:ext>
            </a:extLst>
          </p:cNvPr>
          <p:cNvSpPr txBox="1"/>
          <p:nvPr/>
        </p:nvSpPr>
        <p:spPr>
          <a:xfrm>
            <a:off x="76200" y="594374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 que é </a:t>
            </a:r>
            <a:r>
              <a:rPr lang="en-US" sz="2400" dirty="0" err="1"/>
              <a:t>executado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linha</a:t>
            </a:r>
            <a:r>
              <a:rPr lang="en-US" sz="2400" dirty="0"/>
              <a:t> de </a:t>
            </a:r>
            <a:r>
              <a:rPr lang="en-US" sz="2400" dirty="0" err="1"/>
              <a:t>comandos</a:t>
            </a:r>
            <a:r>
              <a:rPr lang="en-US" sz="2400" dirty="0"/>
              <a:t> é </a:t>
            </a:r>
            <a:r>
              <a:rPr lang="en-US" sz="2400" dirty="0" err="1"/>
              <a:t>independente</a:t>
            </a:r>
            <a:r>
              <a:rPr lang="en-US" sz="2400" dirty="0"/>
              <a:t> do que </a:t>
            </a:r>
            <a:r>
              <a:rPr lang="en-US" sz="2400" dirty="0" err="1"/>
              <a:t>está</a:t>
            </a:r>
            <a:r>
              <a:rPr lang="en-US" sz="2400" dirty="0"/>
              <a:t> no </a:t>
            </a:r>
            <a:r>
              <a:rPr lang="en-US" sz="2400" dirty="0" err="1"/>
              <a:t>relatório</a:t>
            </a:r>
            <a:r>
              <a:rPr lang="en-US" sz="2400" dirty="0"/>
              <a:t> </a:t>
            </a:r>
            <a:r>
              <a:rPr lang="en-US" sz="2400" dirty="0" err="1"/>
              <a:t>dinâmico</a:t>
            </a:r>
            <a:r>
              <a:rPr lang="en-US" sz="2400" dirty="0"/>
              <a:t> (no .</a:t>
            </a:r>
            <a:r>
              <a:rPr lang="en-US" sz="2400" dirty="0" err="1"/>
              <a:t>Rmd</a:t>
            </a:r>
            <a:r>
              <a:rPr lang="en-US" sz="24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38808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CC043-E5D2-4003-AB6E-2AA70BF42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152400"/>
            <a:ext cx="7773338" cy="1596177"/>
          </a:xfrm>
        </p:spPr>
        <p:txBody>
          <a:bodyPr/>
          <a:lstStyle/>
          <a:p>
            <a:r>
              <a:rPr lang="en-US" dirty="0"/>
              <a:t>Tips and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45560-8546-4226-8305-AA47B762F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30" y="1685317"/>
            <a:ext cx="8153870" cy="3424107"/>
          </a:xfrm>
        </p:spPr>
        <p:txBody>
          <a:bodyPr>
            <a:noAutofit/>
          </a:bodyPr>
          <a:lstStyle/>
          <a:p>
            <a:r>
              <a:rPr lang="en-US" sz="1800" dirty="0"/>
              <a:t>É </a:t>
            </a:r>
            <a:r>
              <a:rPr lang="en-US" sz="1800" dirty="0" err="1"/>
              <a:t>muito</a:t>
            </a:r>
            <a:r>
              <a:rPr lang="en-US" sz="1800" dirty="0"/>
              <a:t> </a:t>
            </a:r>
            <a:r>
              <a:rPr lang="en-US" sz="1800" dirty="0" err="1"/>
              <a:t>mais</a:t>
            </a:r>
            <a:r>
              <a:rPr lang="en-US" sz="1800" dirty="0"/>
              <a:t> Seguro </a:t>
            </a:r>
            <a:r>
              <a:rPr lang="en-US" sz="1800" dirty="0" err="1"/>
              <a:t>compilar</a:t>
            </a:r>
            <a:r>
              <a:rPr lang="en-US" sz="1800" dirty="0"/>
              <a:t> </a:t>
            </a:r>
            <a:r>
              <a:rPr lang="en-US" sz="1800" dirty="0" err="1"/>
              <a:t>todo</a:t>
            </a:r>
            <a:r>
              <a:rPr lang="en-US" sz="1800" dirty="0"/>
              <a:t> o </a:t>
            </a:r>
            <a:r>
              <a:rPr lang="en-US" sz="1800" dirty="0" err="1"/>
              <a:t>documento</a:t>
            </a:r>
            <a:r>
              <a:rPr lang="en-US" sz="1800" dirty="0"/>
              <a:t> do que </a:t>
            </a:r>
            <a:r>
              <a:rPr lang="en-US" sz="1800" dirty="0" err="1"/>
              <a:t>corRer</a:t>
            </a:r>
            <a:r>
              <a:rPr lang="en-US" sz="1800" dirty="0"/>
              <a:t> </a:t>
            </a:r>
            <a:r>
              <a:rPr lang="en-US" sz="1800" i="1" dirty="0"/>
              <a:t>code </a:t>
            </a:r>
            <a:r>
              <a:rPr lang="en-US" sz="1800" i="1" dirty="0" err="1"/>
              <a:t>chuncks</a:t>
            </a:r>
            <a:r>
              <a:rPr lang="en-US" sz="1800" i="1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separado</a:t>
            </a:r>
            <a:endParaRPr lang="en-US" sz="1800" dirty="0"/>
          </a:p>
          <a:p>
            <a:r>
              <a:rPr lang="en-US" sz="1800" dirty="0"/>
              <a:t>Um .RMD </a:t>
            </a:r>
            <a:r>
              <a:rPr lang="en-US" sz="1800" dirty="0" err="1"/>
              <a:t>não</a:t>
            </a:r>
            <a:r>
              <a:rPr lang="en-US" sz="1800" dirty="0"/>
              <a:t> é um </a:t>
            </a:r>
            <a:r>
              <a:rPr lang="en-US" sz="1800" i="1" dirty="0"/>
              <a:t>script</a:t>
            </a:r>
            <a:r>
              <a:rPr lang="en-US" sz="1800" dirty="0"/>
              <a:t> usual, </a:t>
            </a:r>
            <a:r>
              <a:rPr lang="en-US" sz="1800" dirty="0" err="1"/>
              <a:t>tem</a:t>
            </a:r>
            <a:r>
              <a:rPr lang="en-US" sz="1800" dirty="0"/>
              <a:t> </a:t>
            </a:r>
            <a:r>
              <a:rPr lang="en-US" sz="1800" dirty="0" err="1"/>
              <a:t>cÓdigo</a:t>
            </a:r>
            <a:r>
              <a:rPr lang="en-US" sz="1800" dirty="0"/>
              <a:t> e </a:t>
            </a:r>
            <a:r>
              <a:rPr lang="en-US" sz="1800" dirty="0" err="1"/>
              <a:t>texto</a:t>
            </a:r>
            <a:r>
              <a:rPr lang="en-US" sz="1800" dirty="0"/>
              <a:t>. O </a:t>
            </a:r>
            <a:r>
              <a:rPr lang="en-US" sz="1800" dirty="0" err="1"/>
              <a:t>resultado</a:t>
            </a:r>
            <a:r>
              <a:rPr lang="en-US" sz="1800" dirty="0"/>
              <a:t> é um </a:t>
            </a:r>
            <a:r>
              <a:rPr lang="en-US" sz="1800" dirty="0" err="1"/>
              <a:t>documento</a:t>
            </a:r>
            <a:r>
              <a:rPr lang="en-US" sz="1800" dirty="0"/>
              <a:t> </a:t>
            </a:r>
            <a:r>
              <a:rPr lang="en-US" sz="1800" dirty="0" err="1"/>
              <a:t>dinâmico</a:t>
            </a:r>
            <a:r>
              <a:rPr lang="en-US" sz="1800" dirty="0"/>
              <a:t>, com </a:t>
            </a:r>
            <a:r>
              <a:rPr lang="en-US" sz="1800" dirty="0" err="1"/>
              <a:t>Texto</a:t>
            </a:r>
            <a:r>
              <a:rPr lang="en-US" sz="1800" dirty="0"/>
              <a:t>, Código, e </a:t>
            </a:r>
            <a:r>
              <a:rPr lang="en-US" sz="1800" i="1" dirty="0"/>
              <a:t>OUTPUTS</a:t>
            </a:r>
            <a:r>
              <a:rPr lang="en-US" sz="1800" dirty="0"/>
              <a:t> do </a:t>
            </a:r>
            <a:r>
              <a:rPr lang="en-US" sz="1800" dirty="0" err="1"/>
              <a:t>código</a:t>
            </a:r>
            <a:endParaRPr lang="en-US" sz="1800" dirty="0"/>
          </a:p>
          <a:p>
            <a:r>
              <a:rPr lang="en-US" sz="1800" dirty="0"/>
              <a:t>O </a:t>
            </a:r>
            <a:r>
              <a:rPr lang="en-US" sz="1800" dirty="0" err="1"/>
              <a:t>código</a:t>
            </a:r>
            <a:r>
              <a:rPr lang="en-US" sz="1800" dirty="0"/>
              <a:t> </a:t>
            </a:r>
            <a:r>
              <a:rPr lang="en-US" sz="1800" dirty="0" err="1"/>
              <a:t>está</a:t>
            </a:r>
            <a:r>
              <a:rPr lang="en-US" sz="1800" dirty="0"/>
              <a:t> </a:t>
            </a:r>
            <a:r>
              <a:rPr lang="en-US" sz="1800" dirty="0" err="1"/>
              <a:t>sempre</a:t>
            </a:r>
            <a:r>
              <a:rPr lang="en-US" sz="1800" dirty="0"/>
              <a:t>, </a:t>
            </a:r>
            <a:r>
              <a:rPr lang="en-US" sz="1800" dirty="0" err="1"/>
              <a:t>sempre</a:t>
            </a:r>
            <a:r>
              <a:rPr lang="en-US" sz="1800" dirty="0"/>
              <a:t>, </a:t>
            </a:r>
            <a:r>
              <a:rPr lang="en-US" sz="1800" dirty="0" err="1"/>
              <a:t>sempre</a:t>
            </a:r>
            <a:r>
              <a:rPr lang="en-US" sz="1800" dirty="0"/>
              <a:t> dentro de um </a:t>
            </a:r>
            <a:r>
              <a:rPr lang="en-US" sz="1800" i="1" dirty="0"/>
              <a:t>code chuck</a:t>
            </a:r>
            <a:r>
              <a:rPr lang="en-US" sz="1800" dirty="0"/>
              <a:t>!</a:t>
            </a:r>
          </a:p>
          <a:p>
            <a:r>
              <a:rPr lang="en-US" sz="1800" dirty="0" err="1"/>
              <a:t>Os</a:t>
            </a:r>
            <a:r>
              <a:rPr lang="en-US" sz="1800" dirty="0"/>
              <a:t> </a:t>
            </a:r>
            <a:r>
              <a:rPr lang="en-US" sz="1800" dirty="0" err="1"/>
              <a:t>comentários</a:t>
            </a:r>
            <a:r>
              <a:rPr lang="en-US" sz="1800" dirty="0"/>
              <a:t> </a:t>
            </a:r>
            <a:r>
              <a:rPr lang="en-US" sz="1800" dirty="0" err="1"/>
              <a:t>ao</a:t>
            </a:r>
            <a:r>
              <a:rPr lang="en-US" sz="1800" dirty="0"/>
              <a:t> Código </a:t>
            </a:r>
            <a:r>
              <a:rPr lang="en-US" sz="1800" dirty="0" err="1"/>
              <a:t>também</a:t>
            </a:r>
            <a:r>
              <a:rPr lang="en-US" sz="1800" dirty="0"/>
              <a:t> </a:t>
            </a:r>
            <a:r>
              <a:rPr lang="en-US" sz="1800" dirty="0" err="1"/>
              <a:t>estão</a:t>
            </a:r>
            <a:r>
              <a:rPr lang="en-US" sz="1800" dirty="0"/>
              <a:t> dentro dos </a:t>
            </a:r>
            <a:r>
              <a:rPr lang="en-US" sz="1800" i="1" dirty="0"/>
              <a:t>code chunks </a:t>
            </a:r>
            <a:r>
              <a:rPr lang="en-US" sz="1800" dirty="0"/>
              <a:t>(</a:t>
            </a:r>
            <a:r>
              <a:rPr lang="en-US" sz="1800" dirty="0" err="1"/>
              <a:t>precedidos</a:t>
            </a:r>
            <a:r>
              <a:rPr lang="en-US" sz="1800" dirty="0"/>
              <a:t> de “#” – o </a:t>
            </a:r>
            <a:r>
              <a:rPr lang="en-US" sz="1800" dirty="0" err="1"/>
              <a:t>simbolo</a:t>
            </a:r>
            <a:r>
              <a:rPr lang="en-US" sz="1800" dirty="0"/>
              <a:t> de cardinal). EXEMPLO:</a:t>
            </a:r>
          </a:p>
          <a:p>
            <a:pPr marL="457200" lvl="1" indent="0">
              <a:buNone/>
            </a:pPr>
            <a:r>
              <a:rPr lang="en-US" dirty="0">
                <a:latin typeface="Lucida Console" panose="020B0609040504020204" pitchFamily="49" charset="0"/>
              </a:rPr>
              <a:t># </a:t>
            </a:r>
            <a:r>
              <a:rPr lang="en-US" dirty="0" err="1">
                <a:latin typeface="Lucida Console" panose="020B0609040504020204" pitchFamily="49" charset="0"/>
              </a:rPr>
              <a:t>isto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err="1">
                <a:latin typeface="Lucida Console" panose="020B0609040504020204" pitchFamily="49" charset="0"/>
              </a:rPr>
              <a:t>seria</a:t>
            </a:r>
            <a:r>
              <a:rPr lang="en-US" dirty="0">
                <a:latin typeface="Lucida Console" panose="020B0609040504020204" pitchFamily="49" charset="0"/>
              </a:rPr>
              <a:t> um </a:t>
            </a:r>
            <a:r>
              <a:rPr lang="en-US" dirty="0" err="1">
                <a:latin typeface="Lucida Console" panose="020B0609040504020204" pitchFamily="49" charset="0"/>
              </a:rPr>
              <a:t>comentário</a:t>
            </a:r>
            <a:r>
              <a:rPr lang="en-US" dirty="0">
                <a:latin typeface="Lucida Console" panose="020B0609040504020204" pitchFamily="49" charset="0"/>
              </a:rPr>
              <a:t> - se </a:t>
            </a:r>
            <a:r>
              <a:rPr lang="en-US" dirty="0" err="1">
                <a:latin typeface="Lucida Console" panose="020B0609040504020204" pitchFamily="49" charset="0"/>
              </a:rPr>
              <a:t>coRrer</a:t>
            </a:r>
            <a:r>
              <a:rPr lang="en-US" dirty="0">
                <a:latin typeface="Lucida Console" panose="020B0609040504020204" pitchFamily="49" charset="0"/>
              </a:rPr>
              <a:t> as</a:t>
            </a:r>
          </a:p>
          <a:p>
            <a:pPr marL="457200" lvl="1" indent="0">
              <a:buNone/>
            </a:pPr>
            <a:r>
              <a:rPr lang="en-US" dirty="0">
                <a:latin typeface="Lucida Console" panose="020B0609040504020204" pitchFamily="49" charset="0"/>
              </a:rPr>
              <a:t># </a:t>
            </a:r>
            <a:r>
              <a:rPr lang="en-US" dirty="0" err="1">
                <a:latin typeface="Lucida Console" panose="020B0609040504020204" pitchFamily="49" charset="0"/>
              </a:rPr>
              <a:t>próximas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err="1">
                <a:latin typeface="Lucida Console" panose="020B0609040504020204" pitchFamily="49" charset="0"/>
              </a:rPr>
              <a:t>linhas</a:t>
            </a:r>
            <a:r>
              <a:rPr lang="en-US" dirty="0">
                <a:latin typeface="Lucida Console" panose="020B0609040504020204" pitchFamily="49" charset="0"/>
              </a:rPr>
              <a:t> de Código o </a:t>
            </a:r>
            <a:r>
              <a:rPr lang="en-US" dirty="0" err="1">
                <a:latin typeface="Lucida Console" panose="020B0609040504020204" pitchFamily="49" charset="0"/>
              </a:rPr>
              <a:t>resultado</a:t>
            </a:r>
            <a:r>
              <a:rPr lang="en-US" dirty="0">
                <a:latin typeface="Lucida Console" panose="020B0609040504020204" pitchFamily="49" charset="0"/>
              </a:rPr>
              <a:t> é 11</a:t>
            </a:r>
          </a:p>
          <a:p>
            <a:pPr marL="457200" lvl="1" indent="0">
              <a:buNone/>
            </a:pPr>
            <a:r>
              <a:rPr lang="en-US" dirty="0">
                <a:latin typeface="Lucida Console" panose="020B0609040504020204" pitchFamily="49" charset="0"/>
              </a:rPr>
              <a:t>A&lt;-3</a:t>
            </a:r>
          </a:p>
          <a:p>
            <a:pPr marL="457200" lvl="1" indent="0">
              <a:buNone/>
            </a:pPr>
            <a:r>
              <a:rPr lang="en-US" dirty="0">
                <a:latin typeface="Lucida Console" panose="020B0609040504020204" pitchFamily="49" charset="0"/>
              </a:rPr>
              <a:t>B&lt;-8</a:t>
            </a:r>
          </a:p>
          <a:p>
            <a:pPr marL="457200" lvl="1" indent="0">
              <a:buNone/>
            </a:pPr>
            <a:r>
              <a:rPr lang="en-US" dirty="0">
                <a:latin typeface="Lucida Console" panose="020B0609040504020204" pitchFamily="49" charset="0"/>
              </a:rPr>
              <a:t>A+B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0C2DA4-A633-4161-AA66-176C32239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5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4902D-9509-4F85-AAEF-A0E5AC502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RMARKDOWN WEB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187A6-1506-40D8-A0CC-7AD034B9C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https://rmarkdown.rstudio.com/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https://bookdown.org/yihui/rmarkdown/</a:t>
            </a:r>
            <a:r>
              <a:rPr lang="en-US" dirty="0"/>
              <a:t> (</a:t>
            </a:r>
            <a:r>
              <a:rPr lang="en-US" dirty="0" err="1"/>
              <a:t>fRee</a:t>
            </a:r>
            <a:r>
              <a:rPr lang="en-US" dirty="0"/>
              <a:t> online book)</a:t>
            </a:r>
          </a:p>
          <a:p>
            <a:r>
              <a:rPr lang="en-US" dirty="0">
                <a:hlinkClick r:id="rId4"/>
              </a:rPr>
              <a:t>https://r4ds.had.co.nz/r-markdown.html</a:t>
            </a:r>
            <a:r>
              <a:rPr lang="en-US" dirty="0"/>
              <a:t> (</a:t>
            </a:r>
            <a:r>
              <a:rPr lang="en-US" dirty="0" err="1"/>
              <a:t>fRee</a:t>
            </a:r>
            <a:r>
              <a:rPr lang="en-US" dirty="0"/>
              <a:t> online book: R FOR DATA SCIENCE)</a:t>
            </a:r>
          </a:p>
          <a:p>
            <a:r>
              <a:rPr lang="en-US" dirty="0">
                <a:hlinkClick r:id="rId5"/>
              </a:rPr>
              <a:t>https://bookdown.org/</a:t>
            </a:r>
            <a:r>
              <a:rPr lang="en-US" dirty="0"/>
              <a:t> - how to write a book with markdown, with several VERY USEFUL BOOK examples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F3316-38AC-49C9-B728-DD7D8C171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0BCCD4-9AA9-45AE-89C9-A2715A5F9AD0}"/>
              </a:ext>
            </a:extLst>
          </p:cNvPr>
          <p:cNvSpPr txBox="1"/>
          <p:nvPr/>
        </p:nvSpPr>
        <p:spPr>
          <a:xfrm>
            <a:off x="1219200" y="59436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</a:rPr>
              <a:t>BE PROACTIVE: EXPLORE RESOURCES!</a:t>
            </a:r>
          </a:p>
        </p:txBody>
      </p:sp>
    </p:spTree>
    <p:extLst>
      <p:ext uri="{BB962C8B-B14F-4D97-AF65-F5344CB8AC3E}">
        <p14:creationId xmlns:p14="http://schemas.microsoft.com/office/powerpoint/2010/main" val="3410643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Now... open the hands on tutorial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4" y="2759076"/>
            <a:ext cx="43585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EDBCE5-6C8A-42F1-B711-EDD82807E69A}"/>
              </a:ext>
            </a:extLst>
          </p:cNvPr>
          <p:cNvSpPr txBox="1"/>
          <p:nvPr/>
        </p:nvSpPr>
        <p:spPr>
          <a:xfrm>
            <a:off x="5715000" y="6324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File: “Rtut4EN.pdf”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B3BB59-D7FA-48D0-A012-AA95907DE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152" y="2481870"/>
            <a:ext cx="4247014" cy="375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62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58D6B-DCF0-4AFB-95FE-3D4C2A108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1A2D7-8E34-4A79-B68E-DEDA105DC7F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Quem</a:t>
            </a:r>
            <a:r>
              <a:rPr lang="en-US" dirty="0"/>
              <a:t> </a:t>
            </a:r>
            <a:r>
              <a:rPr lang="en-US" dirty="0" err="1"/>
              <a:t>já</a:t>
            </a:r>
            <a:r>
              <a:rPr lang="en-US" dirty="0"/>
              <a:t> </a:t>
            </a:r>
            <a:r>
              <a:rPr lang="en-US" dirty="0" err="1"/>
              <a:t>trabalhou</a:t>
            </a:r>
            <a:r>
              <a:rPr lang="en-US" dirty="0"/>
              <a:t> no 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97628-4C7B-4146-8F63-452C951B7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918254-3FFB-4953-896A-E341B3D73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514600"/>
            <a:ext cx="1669891" cy="12490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C08CE7-CF8B-43ED-90CA-A443C308661A}"/>
              </a:ext>
            </a:extLst>
          </p:cNvPr>
          <p:cNvSpPr txBox="1"/>
          <p:nvPr/>
        </p:nvSpPr>
        <p:spPr>
          <a:xfrm>
            <a:off x="5469102" y="2585114"/>
            <a:ext cx="106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389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9B30A99-E110-4432-A6E9-EB1FEE94C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2642"/>
            <a:ext cx="9144000" cy="17434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F22DA5-4C3A-47BB-929C-5E946D8A7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07543"/>
            <a:ext cx="9144000" cy="2844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79C070-B22F-42AA-90E5-0BB839E90A99}"/>
              </a:ext>
            </a:extLst>
          </p:cNvPr>
          <p:cNvSpPr txBox="1"/>
          <p:nvPr/>
        </p:nvSpPr>
        <p:spPr>
          <a:xfrm>
            <a:off x="2590800" y="6858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Onde</a:t>
            </a:r>
            <a:r>
              <a:rPr lang="en-US" sz="2400" dirty="0"/>
              <a:t> </a:t>
            </a:r>
            <a:r>
              <a:rPr lang="en-US" sz="2400" dirty="0" err="1"/>
              <a:t>está</a:t>
            </a:r>
            <a:r>
              <a:rPr lang="en-US" sz="2400" dirty="0"/>
              <a:t> o material </a:t>
            </a:r>
            <a:r>
              <a:rPr lang="en-US" sz="2400" dirty="0" err="1"/>
              <a:t>desta</a:t>
            </a:r>
            <a:r>
              <a:rPr lang="en-US" sz="2400" dirty="0"/>
              <a:t> aula?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C0DC22C-C60A-422C-B01C-8AF88542E491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914400" y="1147465"/>
            <a:ext cx="3848100" cy="3576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32F6CEE-DDE8-40CB-81EF-7B3EF2C561B0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4114800" y="1147465"/>
            <a:ext cx="647700" cy="3653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F559432-558C-4361-91BF-0F94B251DC7B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3733800" y="1147465"/>
            <a:ext cx="1028700" cy="1743409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719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Obtain a working knowledge about the R software and environment, to be able to implement BASIC DATA analysis</a:t>
            </a:r>
          </a:p>
          <a:p>
            <a:endParaRPr lang="en-GB" dirty="0"/>
          </a:p>
          <a:p>
            <a:r>
              <a:rPr lang="en-GB" dirty="0"/>
              <a:t>Integration of R and RStudio, an helpful R interface, via a short introduction to R and RStudio followed by a hands on assisted tutorial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78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The R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PT" dirty="0"/>
              <a:t>R is both a programming language and an environment for statistical computation</a:t>
            </a:r>
          </a:p>
          <a:p>
            <a:r>
              <a:rPr lang="pt-PT" dirty="0"/>
              <a:t>R is free open source software</a:t>
            </a:r>
          </a:p>
          <a:p>
            <a:r>
              <a:rPr lang="pt-PT" dirty="0"/>
              <a:t>Created in 1995 by </a:t>
            </a:r>
            <a:r>
              <a:rPr lang="en-US" dirty="0"/>
              <a:t>Ross Ihaka and Robert Gentleman, Department of Statistics of the University of Auckland, Auckland, New Zealand (gets its name from another famous programming language for data analysis, S)</a:t>
            </a:r>
          </a:p>
          <a:p>
            <a:r>
              <a:rPr lang="en-US" dirty="0"/>
              <a:t>Project is run by the appropriately named “</a:t>
            </a:r>
            <a:r>
              <a:rPr lang="pt-PT" dirty="0"/>
              <a:t>R Core Development Team</a:t>
            </a:r>
            <a:r>
              <a:rPr lang="en-US" dirty="0"/>
              <a:t>”</a:t>
            </a:r>
          </a:p>
          <a:p>
            <a:r>
              <a:rPr lang="en-US" dirty="0"/>
              <a:t>Software and extensive resources available at</a:t>
            </a:r>
          </a:p>
          <a:p>
            <a:pPr marL="0" indent="0">
              <a:buNone/>
            </a:pPr>
            <a:r>
              <a:rPr lang="en-US" dirty="0"/>
              <a:t>			 </a:t>
            </a:r>
            <a:r>
              <a:rPr lang="pt-PT" dirty="0">
                <a:hlinkClick r:id="rId2"/>
              </a:rPr>
              <a:t>http://www.r-project.org</a:t>
            </a:r>
            <a:endParaRPr lang="pt-PT" dirty="0"/>
          </a:p>
          <a:p>
            <a:pPr marL="0" indent="0">
              <a:buNone/>
            </a:pPr>
            <a:r>
              <a:rPr lang="pt-PT" dirty="0"/>
              <a:t>Latest version was </a:t>
            </a:r>
            <a:r>
              <a:rPr lang="pt-PT" b="1" dirty="0"/>
              <a:t>R </a:t>
            </a:r>
            <a:r>
              <a:rPr lang="pt-PT" b="1" dirty="0" err="1"/>
              <a:t>version</a:t>
            </a:r>
            <a:r>
              <a:rPr lang="pt-PT" b="1" dirty="0"/>
              <a:t> 3.6.0 </a:t>
            </a:r>
            <a:r>
              <a:rPr lang="pt-PT" dirty="0"/>
              <a:t>(</a:t>
            </a:r>
            <a:r>
              <a:rPr lang="pt-PT" dirty="0" err="1"/>
              <a:t>those</a:t>
            </a:r>
            <a:r>
              <a:rPr lang="pt-PT" dirty="0"/>
              <a:t> </a:t>
            </a:r>
            <a:r>
              <a:rPr lang="pt-PT" dirty="0" err="1"/>
              <a:t>guys</a:t>
            </a:r>
            <a:r>
              <a:rPr lang="pt-PT" dirty="0"/>
              <a:t> are </a:t>
            </a:r>
            <a:r>
              <a:rPr lang="pt-PT" dirty="0" err="1"/>
              <a:t>fast</a:t>
            </a:r>
            <a:r>
              <a:rPr lang="pt-PT" dirty="0"/>
              <a:t>…</a:t>
            </a:r>
            <a:r>
              <a:rPr lang="pt-PT" dirty="0" err="1"/>
              <a:t>this</a:t>
            </a:r>
            <a:r>
              <a:rPr lang="pt-PT" dirty="0"/>
              <a:t> </a:t>
            </a:r>
            <a:r>
              <a:rPr lang="pt-PT" dirty="0" err="1"/>
              <a:t>might</a:t>
            </a:r>
            <a:r>
              <a:rPr lang="pt-PT" dirty="0"/>
              <a:t>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outdated</a:t>
            </a:r>
            <a:r>
              <a:rPr lang="pt-PT" dirty="0"/>
              <a:t> </a:t>
            </a:r>
            <a:r>
              <a:rPr lang="pt-PT" dirty="0" err="1"/>
              <a:t>today</a:t>
            </a:r>
            <a:r>
              <a:rPr lang="pt-PT" dirty="0"/>
              <a:t>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50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10236"/>
            <a:ext cx="7773338" cy="1596177"/>
          </a:xfrm>
        </p:spPr>
        <p:txBody>
          <a:bodyPr/>
          <a:lstStyle/>
          <a:p>
            <a:r>
              <a:rPr lang="pt-PT" dirty="0"/>
              <a:t>The R base +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876800"/>
          </a:xfrm>
        </p:spPr>
        <p:txBody>
          <a:bodyPr>
            <a:noAutofit/>
          </a:bodyPr>
          <a:lstStyle/>
          <a:p>
            <a:r>
              <a:rPr lang="pt-PT" dirty="0"/>
              <a:t>R base installation comes with a number of libraries which provide access to a large number of commonly used features (e.g. linear models, survival analysis, basic statistical distributions, etc)</a:t>
            </a:r>
          </a:p>
          <a:p>
            <a:r>
              <a:rPr lang="pt-PT" dirty="0"/>
              <a:t>However, one of its strengths comes from the fact that many more packages are available online</a:t>
            </a:r>
          </a:p>
          <a:p>
            <a:endParaRPr lang="pt-PT" dirty="0"/>
          </a:p>
          <a:p>
            <a:pPr marL="0" indent="0">
              <a:buNone/>
            </a:pPr>
            <a:r>
              <a:rPr lang="pt-PT" sz="1600" dirty="0"/>
              <a:t>Source: http://r4stats.com/articles/popularity/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DA6AAA-793B-4170-AE4E-CEE872FE6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332" y="2057400"/>
            <a:ext cx="3734631" cy="344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89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97" y="154312"/>
            <a:ext cx="7773338" cy="1596177"/>
          </a:xfrm>
        </p:spPr>
        <p:txBody>
          <a:bodyPr/>
          <a:lstStyle/>
          <a:p>
            <a:r>
              <a:rPr lang="pt-PT" dirty="0"/>
              <a:t>The R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745" y="1879732"/>
            <a:ext cx="7773339" cy="4186106"/>
          </a:xfrm>
        </p:spPr>
        <p:txBody>
          <a:bodyPr>
            <a:noAutofit/>
          </a:bodyPr>
          <a:lstStyle/>
          <a:p>
            <a:r>
              <a:rPr lang="pt-PT" dirty="0"/>
              <a:t>R was traditionally accessed solely via the command line, making the learning curve rather steep for </a:t>
            </a:r>
            <a:r>
              <a:rPr lang="pt-PT" dirty="0" err="1"/>
              <a:t>beginners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marL="0" indent="0">
              <a:buNone/>
            </a:pPr>
            <a:endParaRPr lang="pt-PT" dirty="0"/>
          </a:p>
          <a:p>
            <a:endParaRPr lang="pt-PT" dirty="0"/>
          </a:p>
          <a:p>
            <a:pPr marL="0" indent="0">
              <a:buNone/>
            </a:pPr>
            <a:endParaRPr lang="pt-PT" dirty="0"/>
          </a:p>
          <a:p>
            <a:r>
              <a:rPr lang="pt-PT" dirty="0"/>
              <a:t>Here we focus on Rstudio, a program to interface with R, making many of the most common tasks simpler. Let’s open Rstudio shall we?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431" y="2743200"/>
            <a:ext cx="3767138" cy="268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276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76634"/>
            <a:ext cx="7773338" cy="1596177"/>
          </a:xfrm>
        </p:spPr>
        <p:txBody>
          <a:bodyPr/>
          <a:lstStyle/>
          <a:p>
            <a:r>
              <a:rPr lang="pt-PT" dirty="0"/>
              <a:t>RStudio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773339" cy="3424107"/>
          </a:xfrm>
        </p:spPr>
        <p:txBody>
          <a:bodyPr>
            <a:normAutofit/>
          </a:bodyPr>
          <a:lstStyle/>
          <a:p>
            <a:r>
              <a:rPr lang="pt-PT" dirty="0"/>
              <a:t>(as R) Free and open source</a:t>
            </a:r>
          </a:p>
          <a:p>
            <a:r>
              <a:rPr lang="pt-PT" dirty="0"/>
              <a:t>An integrated development environment for data analysis</a:t>
            </a:r>
          </a:p>
          <a:p>
            <a:r>
              <a:rPr lang="pt-PT" dirty="0"/>
              <a:t>Simplifies the user interaction with R</a:t>
            </a:r>
          </a:p>
          <a:p>
            <a:r>
              <a:rPr lang="pt-PT" dirty="0"/>
              <a:t>In a single application you have access to a number of windows containing the code, the command line, the figures, the help, a windows explorer,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67810"/>
            <a:ext cx="4876800" cy="261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299273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2861</TotalTime>
  <Words>909</Words>
  <Application>Microsoft Office PowerPoint</Application>
  <PresentationFormat>On-screen Show (4:3)</PresentationFormat>
  <Paragraphs>133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Lucida Console</vt:lpstr>
      <vt:lpstr>Tw Cen MT</vt:lpstr>
      <vt:lpstr>Droplet</vt:lpstr>
      <vt:lpstr> Semana 1 – Ecologia Numérica – 16, 18 e 20 Setembro 2019</vt:lpstr>
      <vt:lpstr>Contactos</vt:lpstr>
      <vt:lpstr>PowerPoint Presentation</vt:lpstr>
      <vt:lpstr>PowerPoint Presentation</vt:lpstr>
      <vt:lpstr>Learning goals</vt:lpstr>
      <vt:lpstr>The R environment</vt:lpstr>
      <vt:lpstr>The R base + packages</vt:lpstr>
      <vt:lpstr>The R environment</vt:lpstr>
      <vt:lpstr>RStudio</vt:lpstr>
      <vt:lpstr>4 windows, 4 ways to interact with R</vt:lpstr>
      <vt:lpstr>The code and plots tabs</vt:lpstr>
      <vt:lpstr>The environment tab</vt:lpstr>
      <vt:lpstr>The packages tab</vt:lpstr>
      <vt:lpstr>The history and “windows explorer” tabs</vt:lpstr>
      <vt:lpstr>The help tab</vt:lpstr>
      <vt:lpstr>R HAS AMAZING (ENDLESS)  ONLINE RESOURCES</vt:lpstr>
      <vt:lpstr>R Markdown  and  Dynamic Reports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IMPORTANTE</vt:lpstr>
      <vt:lpstr>Tips and tricks</vt:lpstr>
      <vt:lpstr>Useful RMARKDOWN WEB Resources</vt:lpstr>
      <vt:lpstr>Now... open the hands on tutorial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tiago</dc:creator>
  <cp:lastModifiedBy>Tiago Marques</cp:lastModifiedBy>
  <cp:revision>154</cp:revision>
  <cp:lastPrinted>2018-09-16T21:33:17Z</cp:lastPrinted>
  <dcterms:created xsi:type="dcterms:W3CDTF">2006-08-16T00:00:00Z</dcterms:created>
  <dcterms:modified xsi:type="dcterms:W3CDTF">2019-09-16T10:28:45Z</dcterms:modified>
</cp:coreProperties>
</file>